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72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6B1738-64DF-4908-8FFF-8487DD876E53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55F61C-7CF1-473C-89BC-7DFCDCD178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4687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55F61C-7CF1-473C-89BC-7DFCDCD178B0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4056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BF50C9-FC86-43BF-B456-9BB4100035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1A1161-0F7F-4F9F-AA0D-D5F8AB3B96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14DD62-039B-4806-9E61-6C17539A02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19765-C093-4E2E-A087-B533722008F0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840216-908D-4803-890B-982071E727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F88DCF-9EF0-4ED6-80F8-5DB16D1877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2EA1A-34F1-4660-B2FB-63C61349B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8860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D1699C-0AC5-4203-9CC4-A38CF985EB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D12099F-B54D-4754-9B7C-63764CEF36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BB0FC7-88CD-4ACC-AD1D-16F60933CE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19765-C093-4E2E-A087-B533722008F0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AD92EF-4FC8-442A-B121-8C0944A578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0EE140-D9E4-42ED-AA2B-CA49305236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2EA1A-34F1-4660-B2FB-63C61349B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280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AE78DAA-E983-43BF-B98C-EBB08702403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393FD91-07F2-4653-B0DC-3298BFA4BB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C9FFED-3C25-4896-B4A0-F2D2EFD6A6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19765-C093-4E2E-A087-B533722008F0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6870E4-B0F1-4EC8-8C13-B541E60CD1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D9146F-7DAD-4338-A610-FC3D1D83A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2EA1A-34F1-4660-B2FB-63C61349B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2710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24BE03-5E96-4D9F-AA88-730BD68B10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8DAA2D-CD8B-4B10-A913-F03F8E0B73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8AB475-DF53-4282-B90D-1AC9174B3A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19765-C093-4E2E-A087-B533722008F0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F52EDE-B781-48B5-A76E-5CA64DA131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71886F-3EF1-4117-95F7-4F3E4674B9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2EA1A-34F1-4660-B2FB-63C61349B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1224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D7A16-6B90-4157-B589-C96E3708BB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469AD9-A4B0-4457-98F7-FF4A132AAA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F453CE-4D79-4515-A77F-291082FA4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19765-C093-4E2E-A087-B533722008F0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3B764A-ED49-4A00-9699-9CA2AD820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2FA94E-F5F4-4D04-BE40-5C7EBC3818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2EA1A-34F1-4660-B2FB-63C61349B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507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4A7BEA-0A2C-4949-809B-7F3EE1B732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A98067-DB38-4FB5-A397-30D6B98BE3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FEF4A3-3857-4711-B1BD-2358BB3E4E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0001CD-B037-437C-AF87-310946F9F2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19765-C093-4E2E-A087-B533722008F0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820E0C-EC73-4816-8803-8F2DA50D0E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4D67BA-A92B-46C3-9375-F41FD9CD61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2EA1A-34F1-4660-B2FB-63C61349B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7343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AF7335-AEF9-40C7-9BFD-839CAEC028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0E5E2A-C773-4040-9D6C-E8045C01FF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436FB4-7824-4317-9BC0-BF1FA2994E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3AEC046-7EF5-4107-87BE-E3ED004354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DB41F9-C04B-43F8-A77B-B4B74DD81B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3B788AB-A903-4920-9091-032F02B5D4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19765-C093-4E2E-A087-B533722008F0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5176A47-3060-4843-8B04-38F3C1AF3C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470A9C5-1FCC-48B1-A09C-1CF454AB1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2EA1A-34F1-4660-B2FB-63C61349B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1376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954312-5AB0-430E-B2F0-B33D94E790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CCC719-7E2A-48AA-A652-69CC3837AD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19765-C093-4E2E-A087-B533722008F0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9661B57-6BA8-4CFE-AF93-3B22F8C20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F953345-ECF4-4545-8A93-8B22A5323D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2EA1A-34F1-4660-B2FB-63C61349B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7633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3659344-7648-4B9B-A967-01AB259BDF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19765-C093-4E2E-A087-B533722008F0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11D1E6E-90FA-4649-8907-0BE51B8A49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6D5217-F2E2-4C20-A0FB-B4615DCC3A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2EA1A-34F1-4660-B2FB-63C61349B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9973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4FCBF8-E6C1-4D4F-87A6-A76C91CBFA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511D0F-6BC1-476F-8707-A3E1D99C99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062A9F-55E6-4DB6-999D-B0DAA44D65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CA9432-DD1A-4D7F-87E7-E2FA306AFA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19765-C093-4E2E-A087-B533722008F0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29668C-ED77-4DFB-A892-C58F8B61B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210B2D-4F39-47BA-BA58-7AE919AF84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2EA1A-34F1-4660-B2FB-63C61349B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8462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3353D0-8AB9-4D91-BDEF-ADC545B616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EF656CA-92FB-4A5C-BD35-112F316F2B9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012823E-C705-4775-9264-8E9957F4B9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04A5FC-B949-499E-8C17-42AD719E0E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19765-C093-4E2E-A087-B533722008F0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EA3AA4-0627-47A5-AFDB-2D3CE8F3D5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DDEFA8-BCED-4AD7-AFB9-8F34DDF7EC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2EA1A-34F1-4660-B2FB-63C61349B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699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2CA88DA-C577-4134-9A2B-200D38EFE7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3E5009-870F-48F7-8E34-8E850694B3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BDE031-9FEB-4291-AC68-97E61DB88E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E19765-C093-4E2E-A087-B533722008F0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CC8298-07B7-43E1-AF46-92C8ADDBEC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E2EDE4-0020-4BD4-936A-61BE45ABF8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12EA1A-34F1-4660-B2FB-63C61349B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85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C3B9872-1909-4647-A725-E756429A4EFE}"/>
              </a:ext>
            </a:extLst>
          </p:cNvPr>
          <p:cNvSpPr/>
          <p:nvPr/>
        </p:nvSpPr>
        <p:spPr>
          <a:xfrm>
            <a:off x="3048000" y="2967335"/>
            <a:ext cx="6096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b="0" i="0" dirty="0">
                <a:solidFill>
                  <a:srgbClr val="0F1115"/>
                </a:solidFill>
                <a:effectLst/>
                <a:latin typeface="quote-cjk-patch"/>
              </a:rPr>
              <a:t>Stress &amp; Environmental Biochemistry</a:t>
            </a:r>
            <a:br>
              <a:rPr lang="en-US" sz="2800" b="0" i="0" dirty="0">
                <a:solidFill>
                  <a:srgbClr val="0F1115"/>
                </a:solidFill>
                <a:effectLst/>
                <a:latin typeface="quote-cjk-patch"/>
              </a:rPr>
            </a:br>
            <a:endParaRPr lang="en-US" sz="2800" b="0" i="0" dirty="0">
              <a:solidFill>
                <a:srgbClr val="0F1115"/>
              </a:solidFill>
              <a:effectLst/>
              <a:latin typeface="quote-cjk-patch"/>
            </a:endParaRPr>
          </a:p>
        </p:txBody>
      </p:sp>
    </p:spTree>
    <p:extLst>
      <p:ext uri="{BB962C8B-B14F-4D97-AF65-F5344CB8AC3E}">
        <p14:creationId xmlns:p14="http://schemas.microsoft.com/office/powerpoint/2010/main" val="36227074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1FDD6F-F010-45BC-95D2-31DB5753EB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4.4 Reactive Oxygen Species (ROS)</a:t>
            </a:r>
            <a:br>
              <a:rPr lang="en-US" b="1" dirty="0"/>
            </a:br>
            <a:r>
              <a:rPr lang="en-US" b="1" dirty="0"/>
              <a:t>The Antioxidant Defense System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79C56C-94E0-47F0-B0B3-DFBF2E4C9C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Plants have evolved a sophisticated </a:t>
            </a:r>
            <a:r>
              <a:rPr lang="en-US" b="1" dirty="0"/>
              <a:t>antioxidant network</a:t>
            </a:r>
            <a:r>
              <a:rPr lang="en-US" dirty="0"/>
              <a:t> to control ROS levels.</a:t>
            </a:r>
          </a:p>
          <a:p>
            <a:r>
              <a:rPr lang="en-US" b="1" dirty="0"/>
              <a:t>Two Main Types of Antioxidants:</a:t>
            </a:r>
            <a:endParaRPr lang="en-US" dirty="0"/>
          </a:p>
          <a:p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E5DB7F9-AF57-4EE6-933B-2D2D9AAE5A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8060301"/>
              </p:ext>
            </p:extLst>
          </p:nvPr>
        </p:nvGraphicFramePr>
        <p:xfrm>
          <a:off x="323556" y="3178175"/>
          <a:ext cx="11633981" cy="3619500"/>
        </p:xfrm>
        <a:graphic>
          <a:graphicData uri="http://schemas.openxmlformats.org/drawingml/2006/table">
            <a:tbl>
              <a:tblPr/>
              <a:tblGrid>
                <a:gridCol w="2486294">
                  <a:extLst>
                    <a:ext uri="{9D8B030D-6E8A-4147-A177-3AD203B41FA5}">
                      <a16:colId xmlns:a16="http://schemas.microsoft.com/office/drawing/2014/main" val="3020202233"/>
                    </a:ext>
                  </a:extLst>
                </a:gridCol>
                <a:gridCol w="3049229">
                  <a:extLst>
                    <a:ext uri="{9D8B030D-6E8A-4147-A177-3AD203B41FA5}">
                      <a16:colId xmlns:a16="http://schemas.microsoft.com/office/drawing/2014/main" val="4038402613"/>
                    </a:ext>
                  </a:extLst>
                </a:gridCol>
                <a:gridCol w="3049229">
                  <a:extLst>
                    <a:ext uri="{9D8B030D-6E8A-4147-A177-3AD203B41FA5}">
                      <a16:colId xmlns:a16="http://schemas.microsoft.com/office/drawing/2014/main" val="1127243637"/>
                    </a:ext>
                  </a:extLst>
                </a:gridCol>
                <a:gridCol w="3049229">
                  <a:extLst>
                    <a:ext uri="{9D8B030D-6E8A-4147-A177-3AD203B41FA5}">
                      <a16:colId xmlns:a16="http://schemas.microsoft.com/office/drawing/2014/main" val="200270195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sz="2000" b="0">
                          <a:effectLst/>
                          <a:latin typeface="quote-cjk-patch"/>
                        </a:rPr>
                        <a:t>Type</a:t>
                      </a:r>
                    </a:p>
                  </a:txBody>
                  <a:tcPr marR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b="0">
                          <a:effectLst/>
                          <a:latin typeface="quote-cjk-patch"/>
                        </a:rPr>
                        <a:t>Examples</a:t>
                      </a:r>
                    </a:p>
                  </a:txBody>
                  <a:tcPr marL="152400" marR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b="0">
                          <a:effectLst/>
                          <a:latin typeface="quote-cjk-patch"/>
                        </a:rPr>
                        <a:t>Location</a:t>
                      </a:r>
                    </a:p>
                  </a:txBody>
                  <a:tcPr marL="152400" marR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b="0">
                          <a:effectLst/>
                          <a:latin typeface="quote-cjk-patch"/>
                        </a:rPr>
                        <a:t>Function</a:t>
                      </a:r>
                    </a:p>
                  </a:txBody>
                  <a:tcPr marL="152400" marR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51381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2000" b="1">
                          <a:effectLst/>
                          <a:latin typeface="quote-cjk-patch"/>
                        </a:rPr>
                        <a:t>Enzymatic</a:t>
                      </a:r>
                      <a:endParaRPr lang="en-US" sz="2000" b="0">
                        <a:effectLst/>
                        <a:latin typeface="quote-cjk-patch"/>
                      </a:endParaRPr>
                    </a:p>
                  </a:txBody>
                  <a:tcPr marR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effectLst/>
                          <a:latin typeface="quote-cjk-patch"/>
                        </a:rPr>
                        <a:t>Superoxide dismutase (SOD), catalase (CAT), ascorbate peroxidase (APX), glutathione reductase (GR)</a:t>
                      </a:r>
                    </a:p>
                  </a:txBody>
                  <a:tcPr marL="152400" marR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>
                          <a:effectLst/>
                          <a:latin typeface="quote-cjk-patch"/>
                        </a:rPr>
                        <a:t>Chloroplasts, mitochondria, cytosol, peroxisomes</a:t>
                      </a:r>
                    </a:p>
                  </a:txBody>
                  <a:tcPr marL="152400" marR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>
                          <a:effectLst/>
                          <a:latin typeface="quote-cjk-patch"/>
                        </a:rPr>
                        <a:t>Convert ROS to less harmful molecules (e.g., SOD: O₂⁻ → H₂O₂; CAT: H₂O₂ → H₂O + O₂)</a:t>
                      </a:r>
                    </a:p>
                  </a:txBody>
                  <a:tcPr marL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5828813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2000" b="1">
                          <a:effectLst/>
                          <a:latin typeface="quote-cjk-patch"/>
                        </a:rPr>
                        <a:t>Non-Enzymatic</a:t>
                      </a:r>
                      <a:endParaRPr lang="en-US" sz="2000" b="0">
                        <a:effectLst/>
                        <a:latin typeface="quote-cjk-patch"/>
                      </a:endParaRPr>
                    </a:p>
                  </a:txBody>
                  <a:tcPr marR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>
                          <a:effectLst/>
                          <a:latin typeface="quote-cjk-patch"/>
                        </a:rPr>
                        <a:t>Ascorbate (Vitamin C), glutathione (GSH), tocopherols (Vitamin E), flavonoids, carotenoids</a:t>
                      </a:r>
                    </a:p>
                  </a:txBody>
                  <a:tcPr marL="152400" marR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>
                          <a:effectLst/>
                          <a:latin typeface="quote-cjk-patch"/>
                        </a:rPr>
                        <a:t>Throughout cell</a:t>
                      </a:r>
                    </a:p>
                  </a:txBody>
                  <a:tcPr marL="152400" marR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effectLst/>
                          <a:latin typeface="quote-cjk-patch"/>
                        </a:rPr>
                        <a:t>Directly scavenge ROS, regenerate each other (ascorbate-glutathione cycle)</a:t>
                      </a:r>
                    </a:p>
                  </a:txBody>
                  <a:tcPr marL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012333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72129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FC6DC9-5D15-4560-BB52-914C745052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ROS &amp; Horticultural Applications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AC85A4-9116-4600-9A42-219AAD0C49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Post-Harvest Quality:</a:t>
            </a:r>
            <a:r>
              <a:rPr lang="en-US" dirty="0"/>
              <a:t> Oxidative stress during storage (chilling, wounding) leads to membrane damage, browning, and quality loss. Antioxidant treatments (e.g., ascorbic acid dips) can slow this.</a:t>
            </a:r>
          </a:p>
          <a:p>
            <a:r>
              <a:rPr lang="en-US" b="1" dirty="0"/>
              <a:t>Stress Tolerance Breeding:</a:t>
            </a:r>
            <a:r>
              <a:rPr lang="en-US" dirty="0"/>
              <a:t> Varieties with higher antioxidant capacity often show better stress tolerance.</a:t>
            </a:r>
          </a:p>
          <a:p>
            <a:r>
              <a:rPr lang="en-US" b="1" dirty="0"/>
              <a:t>Pre-Harvest Stress:</a:t>
            </a:r>
            <a:r>
              <a:rPr lang="en-US" dirty="0"/>
              <a:t> Moderate stress can boost antioxidant content in harvested produce, increasing nutritional value (e.g., "elevated antioxidant" vegetables).</a:t>
            </a:r>
          </a:p>
          <a:p>
            <a:r>
              <a:rPr lang="en-US" b="1" dirty="0"/>
              <a:t>Chilling Injury (Review from Module II):</a:t>
            </a:r>
            <a:r>
              <a:rPr lang="en-US" dirty="0"/>
              <a:t> Membrane damage from ROS is a key component of chilling injury in tropical fruits.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74629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9360ED-18CE-4AF5-B41B-2A8E88CA99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🛡️ 4.5 Stress Tolerance Mechanisms</a:t>
            </a:r>
            <a:br>
              <a:rPr lang="en-US" b="1" dirty="0"/>
            </a:br>
            <a:r>
              <a:rPr lang="en-US" b="1" dirty="0"/>
              <a:t>Three Strategies for Stress Survival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7ABDBB-3923-4292-84DC-5749C4E9E8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Plants cannot move, so they rely on three broad strategies to deal with stress:</a:t>
            </a:r>
          </a:p>
          <a:p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0714790-0DAA-48AF-A173-06439E810F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6255888"/>
              </p:ext>
            </p:extLst>
          </p:nvPr>
        </p:nvGraphicFramePr>
        <p:xfrm>
          <a:off x="2978834" y="2315516"/>
          <a:ext cx="7162800" cy="4328160"/>
        </p:xfrm>
        <a:graphic>
          <a:graphicData uri="http://schemas.openxmlformats.org/drawingml/2006/table">
            <a:tbl>
              <a:tblPr/>
              <a:tblGrid>
                <a:gridCol w="2387600">
                  <a:extLst>
                    <a:ext uri="{9D8B030D-6E8A-4147-A177-3AD203B41FA5}">
                      <a16:colId xmlns:a16="http://schemas.microsoft.com/office/drawing/2014/main" val="3507079396"/>
                    </a:ext>
                  </a:extLst>
                </a:gridCol>
                <a:gridCol w="2387600">
                  <a:extLst>
                    <a:ext uri="{9D8B030D-6E8A-4147-A177-3AD203B41FA5}">
                      <a16:colId xmlns:a16="http://schemas.microsoft.com/office/drawing/2014/main" val="1066349935"/>
                    </a:ext>
                  </a:extLst>
                </a:gridCol>
                <a:gridCol w="2387600">
                  <a:extLst>
                    <a:ext uri="{9D8B030D-6E8A-4147-A177-3AD203B41FA5}">
                      <a16:colId xmlns:a16="http://schemas.microsoft.com/office/drawing/2014/main" val="259091305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b="0">
                          <a:effectLst/>
                          <a:latin typeface="quote-cjk-patch"/>
                        </a:rPr>
                        <a:t>Strategy</a:t>
                      </a:r>
                    </a:p>
                  </a:txBody>
                  <a:tcPr marR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b="0">
                          <a:effectLst/>
                          <a:latin typeface="quote-cjk-patch"/>
                        </a:rPr>
                        <a:t>Definition</a:t>
                      </a:r>
                    </a:p>
                  </a:txBody>
                  <a:tcPr marL="152400" marR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b="0">
                          <a:effectLst/>
                          <a:latin typeface="quote-cjk-patch"/>
                        </a:rPr>
                        <a:t>Horticultural Example</a:t>
                      </a:r>
                    </a:p>
                  </a:txBody>
                  <a:tcPr marL="152400" marR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329597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b="1">
                          <a:effectLst/>
                          <a:latin typeface="quote-cjk-patch"/>
                        </a:rPr>
                        <a:t>Escape</a:t>
                      </a:r>
                      <a:endParaRPr lang="en-US" b="0">
                        <a:effectLst/>
                        <a:latin typeface="quote-cjk-patch"/>
                      </a:endParaRPr>
                    </a:p>
                  </a:txBody>
                  <a:tcPr marR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0">
                          <a:effectLst/>
                          <a:latin typeface="quote-cjk-patch"/>
                        </a:rPr>
                        <a:t>Completing the life cycle before stress occurs</a:t>
                      </a:r>
                    </a:p>
                  </a:txBody>
                  <a:tcPr marL="152400" marR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effectLst/>
                          <a:latin typeface="quote-cjk-patch"/>
                        </a:rPr>
                        <a:t>Annual crops maturing before dry season; ephemeral desert plants</a:t>
                      </a:r>
                    </a:p>
                  </a:txBody>
                  <a:tcPr marL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9256508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b="1">
                          <a:effectLst/>
                          <a:latin typeface="quote-cjk-patch"/>
                        </a:rPr>
                        <a:t>Avoidance</a:t>
                      </a:r>
                      <a:endParaRPr lang="en-US" b="0">
                        <a:effectLst/>
                        <a:latin typeface="quote-cjk-patch"/>
                      </a:endParaRPr>
                    </a:p>
                  </a:txBody>
                  <a:tcPr marR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0">
                          <a:effectLst/>
                          <a:latin typeface="quote-cjk-patch"/>
                        </a:rPr>
                        <a:t>Preventing stress from reaching sensitive tissues</a:t>
                      </a:r>
                    </a:p>
                  </a:txBody>
                  <a:tcPr marL="152400" marR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0">
                          <a:effectLst/>
                          <a:latin typeface="quote-cjk-patch"/>
                        </a:rPr>
                        <a:t>Closing stomata (drought); deep roots; leaf rolling; reflective leaf hairs</a:t>
                      </a:r>
                    </a:p>
                  </a:txBody>
                  <a:tcPr marL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3517480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b="1">
                          <a:effectLst/>
                          <a:latin typeface="quote-cjk-patch"/>
                        </a:rPr>
                        <a:t>Tolerance</a:t>
                      </a:r>
                      <a:endParaRPr lang="en-US" b="0">
                        <a:effectLst/>
                        <a:latin typeface="quote-cjk-patch"/>
                      </a:endParaRPr>
                    </a:p>
                  </a:txBody>
                  <a:tcPr marR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0">
                          <a:effectLst/>
                          <a:latin typeface="quote-cjk-patch"/>
                        </a:rPr>
                        <a:t>Withstanding stress through internal adjustments</a:t>
                      </a:r>
                    </a:p>
                  </a:txBody>
                  <a:tcPr marL="152400" marR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effectLst/>
                          <a:latin typeface="quote-cjk-patch"/>
                        </a:rPr>
                        <a:t>Accumulating compatible solutes; antioxidant defense; repairing damage</a:t>
                      </a:r>
                    </a:p>
                  </a:txBody>
                  <a:tcPr marL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17861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095010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D97BDA-A001-4866-9548-A31C4E54F9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4.5 Stress Tolerance Mechanisms </a:t>
            </a:r>
            <a:br>
              <a:rPr lang="en-US" b="1" dirty="0"/>
            </a:br>
            <a:r>
              <a:rPr lang="en-US" b="1" dirty="0"/>
              <a:t>Biochemical Mechanisms of Tolerance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29AD23-FBE8-4CBF-887D-133340A478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1. Osmotic Adjustment (Compatible Solutes):</a:t>
            </a:r>
            <a:endParaRPr lang="en-US" dirty="0"/>
          </a:p>
          <a:p>
            <a:pPr lvl="1"/>
            <a:r>
              <a:rPr lang="en-US" dirty="0"/>
              <a:t>Accumulate small, non-toxic molecules to lower water potential and maintain turgor.</a:t>
            </a:r>
          </a:p>
          <a:p>
            <a:pPr lvl="1"/>
            <a:r>
              <a:rPr lang="en-US" b="1" dirty="0"/>
              <a:t>Examples:</a:t>
            </a:r>
            <a:r>
              <a:rPr lang="en-US" dirty="0"/>
              <a:t> Proline (amino acid), glycine betaine, sugars (sucrose, </a:t>
            </a:r>
            <a:r>
              <a:rPr lang="en-US" dirty="0" err="1"/>
              <a:t>trehalose</a:t>
            </a:r>
            <a:r>
              <a:rPr lang="en-US" dirty="0"/>
              <a:t>), sugar alcohols (mannitol, sorbitol).</a:t>
            </a:r>
          </a:p>
          <a:p>
            <a:pPr lvl="1"/>
            <a:r>
              <a:rPr lang="en-US" b="1" dirty="0"/>
              <a:t>Horticultural Relevance:</a:t>
            </a:r>
            <a:r>
              <a:rPr lang="en-US" dirty="0"/>
              <a:t> Breeding crops for higher proline accumulation can improve drought tolerance.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75644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D97BDA-A001-4866-9548-A31C4E54F9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4.5 Stress Tolerance Mechanisms </a:t>
            </a:r>
            <a:br>
              <a:rPr lang="en-US" b="1" dirty="0"/>
            </a:br>
            <a:r>
              <a:rPr lang="en-US" b="1" dirty="0"/>
              <a:t>Biochemical Mechanisms of Tolerance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29AD23-FBE8-4CBF-887D-133340A478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2. Stress Proteins:</a:t>
            </a:r>
            <a:endParaRPr lang="en-US" dirty="0"/>
          </a:p>
          <a:p>
            <a:pPr lvl="1"/>
            <a:r>
              <a:rPr lang="en-US" b="1" dirty="0"/>
              <a:t>Late embryogenesis abundant (LEA) proteins:</a:t>
            </a:r>
            <a:r>
              <a:rPr lang="en-US" dirty="0"/>
              <a:t> Protect cellular structures during dehydration.</a:t>
            </a:r>
          </a:p>
          <a:p>
            <a:pPr lvl="1"/>
            <a:r>
              <a:rPr lang="en-US" b="1" dirty="0"/>
              <a:t>Heat shock proteins (HSPs):</a:t>
            </a:r>
            <a:r>
              <a:rPr lang="en-US" dirty="0"/>
              <a:t> Act as chaperones to prevent protein denaturation under heat stress.</a:t>
            </a:r>
          </a:p>
          <a:p>
            <a:pPr lvl="1"/>
            <a:r>
              <a:rPr lang="en-US" b="1" dirty="0"/>
              <a:t>Aquaporins:</a:t>
            </a:r>
            <a:r>
              <a:rPr lang="en-US" dirty="0"/>
              <a:t> Regulate water movement across membranes.</a:t>
            </a:r>
          </a:p>
          <a:p>
            <a:pPr marL="0" indent="0">
              <a:buNone/>
            </a:pPr>
            <a:r>
              <a:rPr lang="en-US" b="1" dirty="0"/>
              <a:t>3. Membrane Modification:</a:t>
            </a:r>
            <a:endParaRPr lang="en-US" dirty="0"/>
          </a:p>
          <a:p>
            <a:pPr lvl="1"/>
            <a:r>
              <a:rPr lang="en-US" dirty="0"/>
              <a:t>Adjusting lipid composition (e.g., increasing unsaturated fatty acids) to maintain membrane fluidity at high or low temperatures.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33547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D97BDA-A001-4866-9548-A31C4E54F9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4.5 Stress Tolerance Mechanisms </a:t>
            </a:r>
            <a:br>
              <a:rPr lang="en-US" b="1" dirty="0"/>
            </a:br>
            <a:r>
              <a:rPr lang="en-US" b="1" dirty="0"/>
              <a:t>Hormonal Regulation of Stress Responses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29AD23-FBE8-4CBF-887D-133340A478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Abscisic Acid (ABA):</a:t>
            </a:r>
            <a:r>
              <a:rPr lang="en-US" dirty="0"/>
              <a:t> The primary stress hormone. Triggers stomatal closure, induces stress gene expression (compatible solutes, LEA proteins).</a:t>
            </a:r>
          </a:p>
          <a:p>
            <a:r>
              <a:rPr lang="en-US" b="1" dirty="0"/>
              <a:t>Other Stress-Related Hormones:</a:t>
            </a:r>
            <a:endParaRPr lang="en-US" dirty="0"/>
          </a:p>
          <a:p>
            <a:pPr lvl="1"/>
            <a:r>
              <a:rPr lang="en-US" b="1" dirty="0"/>
              <a:t>Ethylene:</a:t>
            </a:r>
            <a:r>
              <a:rPr lang="en-US" dirty="0"/>
              <a:t> Involved in flooding/waterlogging response, senescence.</a:t>
            </a:r>
          </a:p>
          <a:p>
            <a:pPr lvl="1"/>
            <a:r>
              <a:rPr lang="en-US" b="1" dirty="0"/>
              <a:t>Salicylic Acid (SA):</a:t>
            </a:r>
            <a:r>
              <a:rPr lang="en-US" dirty="0"/>
              <a:t> Key for pathogen defense (systemic acquired resistance) and some abiotic stresses.</a:t>
            </a:r>
          </a:p>
          <a:p>
            <a:pPr lvl="1"/>
            <a:r>
              <a:rPr lang="en-US" b="1" dirty="0" err="1"/>
              <a:t>Jasmonates</a:t>
            </a:r>
            <a:r>
              <a:rPr lang="en-US" b="1" dirty="0"/>
              <a:t>:</a:t>
            </a:r>
            <a:r>
              <a:rPr lang="en-US" dirty="0"/>
              <a:t> Defense against herbivores and some abiotic stresses.</a:t>
            </a:r>
          </a:p>
          <a:p>
            <a:r>
              <a:rPr lang="en-US" b="1" dirty="0"/>
              <a:t>Cross-Talk:</a:t>
            </a:r>
            <a:r>
              <a:rPr lang="en-US" dirty="0"/>
              <a:t> Hormones interact in complex networks to fine-tune the stress response.</a:t>
            </a:r>
          </a:p>
        </p:txBody>
      </p:sp>
    </p:spTree>
    <p:extLst>
      <p:ext uri="{BB962C8B-B14F-4D97-AF65-F5344CB8AC3E}">
        <p14:creationId xmlns:p14="http://schemas.microsoft.com/office/powerpoint/2010/main" val="13469942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B733F4-962B-44D4-8446-6C305FB893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Key Concepts Review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CC3781-A3AD-4E11-BFCB-A27A2EED06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/>
              <a:t>Abiotic Stress:</a:t>
            </a:r>
            <a:r>
              <a:rPr lang="en-US" dirty="0"/>
              <a:t> Environmental factors (drought, temp, salinity) that limit productivity.</a:t>
            </a:r>
          </a:p>
          <a:p>
            <a:r>
              <a:rPr lang="en-US" b="1" dirty="0"/>
              <a:t>Secondary Metabolites (Terpenes, Phenolics, Alkaloids):</a:t>
            </a:r>
            <a:r>
              <a:rPr lang="en-US" dirty="0"/>
              <a:t> Chemical defenses that also determine flavor, color, and health benefits. </a:t>
            </a:r>
            <a:r>
              <a:rPr lang="en-US" b="1" dirty="0"/>
              <a:t>Stress can enhance them.</a:t>
            </a:r>
            <a:endParaRPr lang="en-US" dirty="0"/>
          </a:p>
          <a:p>
            <a:r>
              <a:rPr lang="en-US" b="1" dirty="0"/>
              <a:t>Reactive Oxygen Species (ROS):</a:t>
            </a:r>
            <a:r>
              <a:rPr lang="en-US" dirty="0"/>
              <a:t> Toxic byproducts of metabolism, but also signals. Controlled by </a:t>
            </a:r>
            <a:r>
              <a:rPr lang="en-US" b="1" dirty="0"/>
              <a:t>enzymatic and non-enzymatic antioxidants</a:t>
            </a:r>
            <a:r>
              <a:rPr lang="en-US" dirty="0"/>
              <a:t>.</a:t>
            </a:r>
          </a:p>
          <a:p>
            <a:r>
              <a:rPr lang="en-US" b="1" dirty="0"/>
              <a:t>Tolerance Mechanisms:</a:t>
            </a:r>
            <a:endParaRPr lang="en-US" dirty="0"/>
          </a:p>
          <a:p>
            <a:pPr lvl="1"/>
            <a:r>
              <a:rPr lang="en-US" b="1" dirty="0"/>
              <a:t>Escape</a:t>
            </a:r>
            <a:r>
              <a:rPr lang="en-US" dirty="0"/>
              <a:t> (complete life cycle)</a:t>
            </a:r>
          </a:p>
          <a:p>
            <a:pPr lvl="1"/>
            <a:r>
              <a:rPr lang="en-US" b="1" dirty="0"/>
              <a:t>Avoidance</a:t>
            </a:r>
            <a:r>
              <a:rPr lang="en-US" dirty="0"/>
              <a:t> (prevent stress)</a:t>
            </a:r>
          </a:p>
          <a:p>
            <a:pPr lvl="1"/>
            <a:r>
              <a:rPr lang="en-US" b="1" dirty="0"/>
              <a:t>Tolerance</a:t>
            </a:r>
            <a:r>
              <a:rPr lang="en-US" dirty="0"/>
              <a:t> (withstand stress via </a:t>
            </a:r>
            <a:r>
              <a:rPr lang="en-US" b="1" dirty="0"/>
              <a:t>compatible solutes, stress proteins, membrane changes, and hormones like ABA</a:t>
            </a:r>
            <a:r>
              <a:rPr lang="en-US" dirty="0"/>
              <a:t>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13893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0D31FF-BE59-4B06-A4CD-39DD4344B8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Sample Quiz Questions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C3F11B-4251-47B9-B56B-45DF67070A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A farmer notices that chili peppers grown with slight water stress are spicier (higher capsaicin). Which class of secondary metabolites is responsible, and what is its ecological function?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During a heat wave, a plant produces high levels of heat shock proteins. What is their biochemical role in stress tolerance?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Explain the "ROS paradox." How does a healthy plant keep ROS under control?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Compare and contrast "stress avoidance" and "stress tolerance" using specific examples for drought stress in horticultural crops.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How does the hormone abscisic acid (ABA) help a plant survive a period of drought?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46127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A0AD08-CDE0-4C95-AA7C-5833394AEE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 Overview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F19B6E-7E70-47A2-9CB2-010D5A24E8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b="1" dirty="0"/>
              <a:t>Focus:</a:t>
            </a:r>
            <a:r>
              <a:rPr lang="en-US" dirty="0"/>
              <a:t> The biochemical responses of plants to </a:t>
            </a:r>
            <a:r>
              <a:rPr lang="en-US" b="1" dirty="0"/>
              <a:t>environmental challenges</a:t>
            </a:r>
            <a:r>
              <a:rPr lang="en-US" dirty="0"/>
              <a:t>.</a:t>
            </a:r>
          </a:p>
          <a:p>
            <a:r>
              <a:rPr lang="en-US" b="1" dirty="0"/>
              <a:t>Why This Matters for Horticulturists:</a:t>
            </a:r>
            <a:endParaRPr lang="en-US" dirty="0"/>
          </a:p>
          <a:p>
            <a:pPr lvl="1"/>
            <a:r>
              <a:rPr lang="en-US" dirty="0"/>
              <a:t>Stress directly limits </a:t>
            </a:r>
            <a:r>
              <a:rPr lang="en-US" b="1" dirty="0"/>
              <a:t>yield and quality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Understanding stress responses helps in </a:t>
            </a:r>
            <a:r>
              <a:rPr lang="en-US" b="1" dirty="0"/>
              <a:t>crop management</a:t>
            </a:r>
            <a:r>
              <a:rPr lang="en-US" dirty="0"/>
              <a:t> (irrigation, shelter, variety selection).</a:t>
            </a:r>
          </a:p>
          <a:p>
            <a:pPr lvl="1"/>
            <a:r>
              <a:rPr lang="en-US" dirty="0"/>
              <a:t>Stress can also </a:t>
            </a:r>
            <a:r>
              <a:rPr lang="en-US" b="1" dirty="0"/>
              <a:t>enhance quality</a:t>
            </a:r>
            <a:r>
              <a:rPr lang="en-US" dirty="0"/>
              <a:t> (e.g., mild stress increases flavor compounds).</a:t>
            </a:r>
          </a:p>
          <a:p>
            <a:r>
              <a:rPr lang="en-US" b="1" dirty="0"/>
              <a:t>Key Topics:</a:t>
            </a:r>
            <a:endParaRPr lang="en-US" dirty="0"/>
          </a:p>
          <a:p>
            <a:pPr lvl="1"/>
            <a:r>
              <a:rPr lang="en-US" dirty="0"/>
              <a:t>What is stress? (Types &amp; impacts)</a:t>
            </a:r>
          </a:p>
          <a:p>
            <a:pPr lvl="1"/>
            <a:r>
              <a:rPr lang="en-US" dirty="0"/>
              <a:t>Chemical defenders: </a:t>
            </a:r>
            <a:r>
              <a:rPr lang="en-US" b="1" dirty="0"/>
              <a:t>Secondary metabolites</a:t>
            </a:r>
            <a:endParaRPr lang="en-US" dirty="0"/>
          </a:p>
          <a:p>
            <a:pPr lvl="1"/>
            <a:r>
              <a:rPr lang="en-US" dirty="0"/>
              <a:t>The danger within: </a:t>
            </a:r>
            <a:r>
              <a:rPr lang="en-US" b="1" dirty="0"/>
              <a:t>Reactive Oxygen Species (ROS)</a:t>
            </a:r>
            <a:endParaRPr lang="en-US" dirty="0"/>
          </a:p>
          <a:p>
            <a:pPr lvl="1"/>
            <a:r>
              <a:rPr lang="en-US" dirty="0"/>
              <a:t>How plants survive: </a:t>
            </a:r>
            <a:r>
              <a:rPr lang="en-US" b="1" dirty="0"/>
              <a:t>Tolerance mechanisms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66757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3F1438-45D7-42D8-A115-52E48298F8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Common Themes in Stress Responses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7D3DE7-A061-4767-B699-4C907D592E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Despite the diversity of abiotic stresses, plants share common response mechanisms:</a:t>
            </a:r>
          </a:p>
          <a:p>
            <a:r>
              <a:rPr lang="en-US" b="1" dirty="0"/>
              <a:t>Stress perception:</a:t>
            </a:r>
            <a:r>
              <a:rPr lang="en-US" dirty="0"/>
              <a:t> Sensors detect changes (osmotic, ionic, temperature)</a:t>
            </a:r>
          </a:p>
          <a:p>
            <a:r>
              <a:rPr lang="en-US" b="1" dirty="0"/>
              <a:t>Signal transduction:</a:t>
            </a:r>
            <a:r>
              <a:rPr lang="en-US" dirty="0"/>
              <a:t> Ca²⁺, ROS, hormones (ABA, ethylene, </a:t>
            </a:r>
            <a:r>
              <a:rPr lang="en-US" dirty="0" err="1"/>
              <a:t>jasmonates</a:t>
            </a:r>
            <a:r>
              <a:rPr lang="en-US" dirty="0"/>
              <a:t>) transmit signals</a:t>
            </a:r>
          </a:p>
          <a:p>
            <a:r>
              <a:rPr lang="en-US" b="1" dirty="0"/>
              <a:t>Gene expression changes:</a:t>
            </a:r>
            <a:r>
              <a:rPr lang="en-US" dirty="0"/>
              <a:t> Stress-responsive genes activated</a:t>
            </a:r>
          </a:p>
          <a:p>
            <a:r>
              <a:rPr lang="en-US" b="1" dirty="0"/>
              <a:t>Metabolic adjustments:</a:t>
            </a:r>
            <a:r>
              <a:rPr lang="en-US" dirty="0"/>
              <a:t> Compatible solutes, antioxidants, protective proteins</a:t>
            </a:r>
          </a:p>
          <a:p>
            <a:r>
              <a:rPr lang="en-US" b="1" dirty="0"/>
              <a:t>Growth inhibition:</a:t>
            </a:r>
            <a:r>
              <a:rPr lang="en-US" dirty="0"/>
              <a:t> Resources redirected to stress tolerance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83068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3815D7-ED50-4A40-B15A-4DBBE74F0B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4.1 Introduction to Abiotic Stress</a:t>
            </a:r>
            <a:br>
              <a:rPr lang="en-US" b="1" dirty="0"/>
            </a:br>
            <a:r>
              <a:rPr lang="en-US" b="1" dirty="0"/>
              <a:t>What is Abiotic Stress?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33BBB0-A7B7-406B-A35E-A986088340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Definition:</a:t>
            </a:r>
            <a:r>
              <a:rPr lang="en-US" dirty="0"/>
              <a:t> Environmental conditions that negatively affect plant growth, development, or productivity.</a:t>
            </a:r>
          </a:p>
          <a:p>
            <a:r>
              <a:rPr lang="en-US" b="1" dirty="0"/>
              <a:t>Major Types of Abiotic Stress</a:t>
            </a:r>
            <a:endParaRPr lang="en-US" dirty="0"/>
          </a:p>
          <a:p>
            <a:endParaRPr lang="en-US" dirty="0"/>
          </a:p>
        </p:txBody>
      </p:sp>
      <p:pic>
        <p:nvPicPr>
          <p:cNvPr id="61" name="Picture 60">
            <a:extLst>
              <a:ext uri="{FF2B5EF4-FFF2-40B4-BE49-F238E27FC236}">
                <a16:creationId xmlns:a16="http://schemas.microsoft.com/office/drawing/2014/main" id="{47A71068-D98A-4C00-BD89-65ECF90E9C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7420" y="3143543"/>
            <a:ext cx="7200900" cy="3581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05716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664DDF-86FB-4633-A403-AD90CF8B9D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4.1 Introduction to Abiotic Stress </a:t>
            </a:r>
            <a:br>
              <a:rPr lang="en-US" b="1" dirty="0"/>
            </a:br>
            <a:r>
              <a:rPr lang="en-US" b="1" dirty="0"/>
              <a:t>The Plant Stress Response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53E6F8-C4E6-40C3-B6DB-810414A7CA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Generalized Response Sequence:</a:t>
            </a:r>
            <a:endParaRPr lang="en-US" dirty="0"/>
          </a:p>
          <a:p>
            <a:pPr lvl="1"/>
            <a:r>
              <a:rPr lang="en-US" b="1" dirty="0"/>
              <a:t>Alarm Phase:</a:t>
            </a:r>
            <a:r>
              <a:rPr lang="en-US" dirty="0"/>
              <a:t> Initial shock, metabolism disrupted.</a:t>
            </a:r>
          </a:p>
          <a:p>
            <a:pPr lvl="1"/>
            <a:r>
              <a:rPr lang="en-US" b="1" dirty="0"/>
              <a:t>Acclimation Phase:</a:t>
            </a:r>
            <a:r>
              <a:rPr lang="en-US" dirty="0"/>
              <a:t> Metabolic adjustments, stress response genes activated.</a:t>
            </a:r>
          </a:p>
          <a:p>
            <a:pPr lvl="1"/>
            <a:r>
              <a:rPr lang="en-US" b="1" dirty="0"/>
              <a:t>Resistance Phase:</a:t>
            </a:r>
            <a:r>
              <a:rPr lang="en-US" dirty="0"/>
              <a:t> New metabolic steady-state under stress.</a:t>
            </a:r>
          </a:p>
          <a:p>
            <a:pPr lvl="1"/>
            <a:r>
              <a:rPr lang="en-US" b="1" dirty="0"/>
              <a:t>Exhaustion Phase:</a:t>
            </a:r>
            <a:r>
              <a:rPr lang="en-US" dirty="0"/>
              <a:t> If stress prolonged, resources depleted, damage occurs.</a:t>
            </a:r>
          </a:p>
          <a:p>
            <a:r>
              <a:rPr lang="en-US" b="1" dirty="0"/>
              <a:t>Horticultural Implication:</a:t>
            </a:r>
            <a:r>
              <a:rPr lang="en-US" dirty="0"/>
              <a:t> Managing crops to </a:t>
            </a:r>
            <a:r>
              <a:rPr lang="en-US" b="1" dirty="0"/>
              <a:t>avoid</a:t>
            </a:r>
            <a:r>
              <a:rPr lang="en-US" dirty="0"/>
              <a:t> the exhaustion phase and </a:t>
            </a:r>
            <a:r>
              <a:rPr lang="en-US" b="1" dirty="0"/>
              <a:t>support</a:t>
            </a:r>
            <a:r>
              <a:rPr lang="en-US" dirty="0"/>
              <a:t> the acclimation phase (e.g., proper irrigation scheduling, hardening seedlings).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83275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78CD40-38C0-4BA1-8356-E7A28E14C3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4.2 Secondary Metabolites</a:t>
            </a:r>
            <a:br>
              <a:rPr lang="en-US" b="1" dirty="0"/>
            </a:br>
            <a:r>
              <a:rPr lang="en-US" b="1" dirty="0"/>
              <a:t>What Are Secondary Metabolites?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D65F6A-8993-4A4D-AB29-C158ABCB14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Definition:</a:t>
            </a:r>
            <a:r>
              <a:rPr lang="en-US" dirty="0"/>
              <a:t> Compounds not directly required for growth (primary metabolism) but essential for </a:t>
            </a:r>
            <a:r>
              <a:rPr lang="en-US" b="1" dirty="0"/>
              <a:t>survival and reproduction</a:t>
            </a:r>
            <a:r>
              <a:rPr lang="en-US" dirty="0"/>
              <a:t>.</a:t>
            </a:r>
          </a:p>
          <a:p>
            <a:r>
              <a:rPr lang="en-US" b="1" dirty="0"/>
              <a:t>Key Roles in Stress:</a:t>
            </a:r>
            <a:endParaRPr lang="en-US" dirty="0"/>
          </a:p>
          <a:p>
            <a:pPr lvl="1"/>
            <a:r>
              <a:rPr lang="en-US" b="1" dirty="0"/>
              <a:t>Defense:</a:t>
            </a:r>
            <a:r>
              <a:rPr lang="en-US" dirty="0"/>
              <a:t> Against herbivores and pathogens.</a:t>
            </a:r>
          </a:p>
          <a:p>
            <a:pPr lvl="1"/>
            <a:r>
              <a:rPr lang="en-US" b="1" dirty="0"/>
              <a:t>Protection:</a:t>
            </a:r>
            <a:r>
              <a:rPr lang="en-US" dirty="0"/>
              <a:t> From UV radiation, oxidative stress.</a:t>
            </a:r>
          </a:p>
          <a:p>
            <a:pPr lvl="1"/>
            <a:r>
              <a:rPr lang="en-US" b="1" dirty="0"/>
              <a:t>Signaling:</a:t>
            </a:r>
            <a:r>
              <a:rPr lang="en-US" dirty="0"/>
              <a:t> Attracting pollinators, seed dispersers.</a:t>
            </a:r>
          </a:p>
          <a:p>
            <a:pPr lvl="1"/>
            <a:r>
              <a:rPr lang="en-US" b="1" dirty="0"/>
              <a:t>Adaptation:</a:t>
            </a:r>
            <a:r>
              <a:rPr lang="en-US" dirty="0"/>
              <a:t> To environmental extremes.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25229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682461-B29E-4931-A530-8A000F494D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4.2 Secondary Metabolites </a:t>
            </a:r>
            <a:br>
              <a:rPr lang="en-US" b="1" dirty="0"/>
            </a:br>
            <a:r>
              <a:rPr lang="en-US" b="1" dirty="0"/>
              <a:t>The Three Major Groups of Secondary Metabolites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434BE7E5-980D-42B0-B552-79291142B8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97788116"/>
              </p:ext>
            </p:extLst>
          </p:nvPr>
        </p:nvGraphicFramePr>
        <p:xfrm>
          <a:off x="0" y="1325563"/>
          <a:ext cx="12206069" cy="5151120"/>
        </p:xfrm>
        <a:graphic>
          <a:graphicData uri="http://schemas.openxmlformats.org/drawingml/2006/table">
            <a:tbl>
              <a:tblPr>
                <a:tableStyleId>{284E427A-3D55-4303-BF80-6455036E1DE7}</a:tableStyleId>
              </a:tblPr>
              <a:tblGrid>
                <a:gridCol w="1690374">
                  <a:extLst>
                    <a:ext uri="{9D8B030D-6E8A-4147-A177-3AD203B41FA5}">
                      <a16:colId xmlns:a16="http://schemas.microsoft.com/office/drawing/2014/main" val="2499797396"/>
                    </a:ext>
                  </a:extLst>
                </a:gridCol>
                <a:gridCol w="2314435">
                  <a:extLst>
                    <a:ext uri="{9D8B030D-6E8A-4147-A177-3AD203B41FA5}">
                      <a16:colId xmlns:a16="http://schemas.microsoft.com/office/drawing/2014/main" val="1375225810"/>
                    </a:ext>
                  </a:extLst>
                </a:gridCol>
                <a:gridCol w="2859877">
                  <a:extLst>
                    <a:ext uri="{9D8B030D-6E8A-4147-A177-3AD203B41FA5}">
                      <a16:colId xmlns:a16="http://schemas.microsoft.com/office/drawing/2014/main" val="1157350887"/>
                    </a:ext>
                  </a:extLst>
                </a:gridCol>
                <a:gridCol w="2806576">
                  <a:extLst>
                    <a:ext uri="{9D8B030D-6E8A-4147-A177-3AD203B41FA5}">
                      <a16:colId xmlns:a16="http://schemas.microsoft.com/office/drawing/2014/main" val="3886495587"/>
                    </a:ext>
                  </a:extLst>
                </a:gridCol>
                <a:gridCol w="2534807">
                  <a:extLst>
                    <a:ext uri="{9D8B030D-6E8A-4147-A177-3AD203B41FA5}">
                      <a16:colId xmlns:a16="http://schemas.microsoft.com/office/drawing/2014/main" val="1408809589"/>
                    </a:ext>
                  </a:extLst>
                </a:gridCol>
              </a:tblGrid>
              <a:tr h="339762">
                <a:tc>
                  <a:txBody>
                    <a:bodyPr/>
                    <a:lstStyle/>
                    <a:p>
                      <a:pPr algn="l"/>
                      <a:r>
                        <a:rPr lang="en-US" sz="2400" b="1" dirty="0">
                          <a:effectLst/>
                        </a:rPr>
                        <a:t>Group</a:t>
                      </a:r>
                      <a:endParaRPr lang="en-US" sz="2400" b="1" dirty="0">
                        <a:effectLst/>
                        <a:latin typeface="quote-cjk-patch"/>
                      </a:endParaRPr>
                    </a:p>
                  </a:txBody>
                  <a:tcPr marR="152400" marT="95250" marB="952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b="1" dirty="0">
                          <a:effectLst/>
                        </a:rPr>
                        <a:t>Building Blocks</a:t>
                      </a:r>
                      <a:endParaRPr lang="en-US" sz="2400" b="1" dirty="0">
                        <a:effectLst/>
                        <a:latin typeface="quote-cjk-patch"/>
                      </a:endParaRPr>
                    </a:p>
                  </a:txBody>
                  <a:tcPr marL="152400" marR="152400" marT="95250" marB="952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b="1" dirty="0">
                          <a:effectLst/>
                        </a:rPr>
                        <a:t>Examples</a:t>
                      </a:r>
                      <a:endParaRPr lang="en-US" sz="2400" b="1" dirty="0">
                        <a:effectLst/>
                        <a:latin typeface="quote-cjk-patch"/>
                      </a:endParaRPr>
                    </a:p>
                  </a:txBody>
                  <a:tcPr marL="152400" marR="152400" marT="95250" marB="952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b="1" dirty="0">
                          <a:effectLst/>
                        </a:rPr>
                        <a:t>Functions in Stress</a:t>
                      </a:r>
                      <a:endParaRPr lang="en-US" sz="2400" b="1" dirty="0">
                        <a:effectLst/>
                        <a:latin typeface="quote-cjk-patch"/>
                      </a:endParaRPr>
                    </a:p>
                  </a:txBody>
                  <a:tcPr marL="152400" marR="152400" marT="95250" marB="952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b="1" dirty="0">
                          <a:effectLst/>
                        </a:rPr>
                        <a:t>Crop Examples</a:t>
                      </a:r>
                      <a:endParaRPr lang="en-US" sz="2400" b="1" dirty="0">
                        <a:effectLst/>
                        <a:latin typeface="quote-cjk-patch"/>
                      </a:endParaRPr>
                    </a:p>
                  </a:txBody>
                  <a:tcPr marL="152400" marR="152400" marT="95250" marB="95250" anchor="ctr"/>
                </a:tc>
                <a:extLst>
                  <a:ext uri="{0D108BD9-81ED-4DB2-BD59-A6C34878D82A}">
                    <a16:rowId xmlns:a16="http://schemas.microsoft.com/office/drawing/2014/main" val="4014683788"/>
                  </a:ext>
                </a:extLst>
              </a:tr>
              <a:tr h="1287780">
                <a:tc>
                  <a:txBody>
                    <a:bodyPr/>
                    <a:lstStyle/>
                    <a:p>
                      <a:r>
                        <a:rPr lang="en-US" sz="2400" b="1" dirty="0">
                          <a:effectLst/>
                        </a:rPr>
                        <a:t>Terpenes</a:t>
                      </a:r>
                      <a:endParaRPr lang="en-US" sz="2400" b="1" dirty="0">
                        <a:effectLst/>
                        <a:latin typeface="quote-cjk-patch"/>
                      </a:endParaRPr>
                    </a:p>
                  </a:txBody>
                  <a:tcPr marR="152400" marT="95250" marB="95250" anchor="ctr"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effectLst/>
                        </a:rPr>
                        <a:t>Isoprene units</a:t>
                      </a:r>
                      <a:endParaRPr lang="en-US" sz="2400" b="0" dirty="0">
                        <a:effectLst/>
                        <a:latin typeface="quote-cjk-patch"/>
                      </a:endParaRPr>
                    </a:p>
                  </a:txBody>
                  <a:tcPr marL="152400" marR="152400" marT="95250" marB="95250" anchor="ctr"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effectLst/>
                        </a:rPr>
                        <a:t>Menthol, limonene, </a:t>
                      </a:r>
                      <a:r>
                        <a:rPr lang="en-US" sz="2400" dirty="0" err="1">
                          <a:effectLst/>
                        </a:rPr>
                        <a:t>pyrethrins</a:t>
                      </a:r>
                      <a:r>
                        <a:rPr lang="en-US" sz="2400" dirty="0">
                          <a:effectLst/>
                        </a:rPr>
                        <a:t>, rubber</a:t>
                      </a:r>
                      <a:endParaRPr lang="en-US" sz="2400" b="0" dirty="0">
                        <a:effectLst/>
                        <a:latin typeface="quote-cjk-patch"/>
                      </a:endParaRPr>
                    </a:p>
                  </a:txBody>
                  <a:tcPr marL="152400" marR="152400" marT="95250" marB="95250" anchor="ctr"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effectLst/>
                        </a:rPr>
                        <a:t>Repel herbivores, attract predators, heat tolerance</a:t>
                      </a:r>
                      <a:endParaRPr lang="en-US" sz="2400" b="0" dirty="0">
                        <a:effectLst/>
                        <a:latin typeface="quote-cjk-patch"/>
                      </a:endParaRPr>
                    </a:p>
                  </a:txBody>
                  <a:tcPr marL="152400" marR="152400" marT="95250" marB="95250" anchor="ctr"/>
                </a:tc>
                <a:tc>
                  <a:txBody>
                    <a:bodyPr/>
                    <a:lstStyle/>
                    <a:p>
                      <a:r>
                        <a:rPr lang="en-US" sz="2400">
                          <a:effectLst/>
                        </a:rPr>
                        <a:t>Mint (menthol), citrus (limonene), pyrethrum (insecticide)</a:t>
                      </a:r>
                      <a:endParaRPr lang="en-US" sz="2400" b="0">
                        <a:effectLst/>
                        <a:latin typeface="quote-cjk-patch"/>
                      </a:endParaRPr>
                    </a:p>
                  </a:txBody>
                  <a:tcPr marL="152400" marT="95250" marB="95250" anchor="ctr"/>
                </a:tc>
                <a:extLst>
                  <a:ext uri="{0D108BD9-81ED-4DB2-BD59-A6C34878D82A}">
                    <a16:rowId xmlns:a16="http://schemas.microsoft.com/office/drawing/2014/main" val="2188811647"/>
                  </a:ext>
                </a:extLst>
              </a:tr>
              <a:tr h="1287780">
                <a:tc>
                  <a:txBody>
                    <a:bodyPr/>
                    <a:lstStyle/>
                    <a:p>
                      <a:r>
                        <a:rPr lang="en-US" sz="2400" b="1">
                          <a:effectLst/>
                        </a:rPr>
                        <a:t>Phenolics</a:t>
                      </a:r>
                      <a:endParaRPr lang="en-US" sz="2400" b="1">
                        <a:effectLst/>
                        <a:latin typeface="quote-cjk-patch"/>
                      </a:endParaRPr>
                    </a:p>
                  </a:txBody>
                  <a:tcPr marR="152400" marT="95250" marB="95250" anchor="ctr"/>
                </a:tc>
                <a:tc>
                  <a:txBody>
                    <a:bodyPr/>
                    <a:lstStyle/>
                    <a:p>
                      <a:r>
                        <a:rPr lang="en-US" sz="2400">
                          <a:effectLst/>
                        </a:rPr>
                        <a:t>Amino acids (phenylalanine)</a:t>
                      </a:r>
                      <a:endParaRPr lang="en-US" sz="2400" b="0">
                        <a:effectLst/>
                        <a:latin typeface="quote-cjk-patch"/>
                      </a:endParaRPr>
                    </a:p>
                  </a:txBody>
                  <a:tcPr marL="152400" marR="152400" marT="95250" marB="95250" anchor="ctr"/>
                </a:tc>
                <a:tc>
                  <a:txBody>
                    <a:bodyPr/>
                    <a:lstStyle/>
                    <a:p>
                      <a:r>
                        <a:rPr lang="en-US" sz="2400">
                          <a:effectLst/>
                        </a:rPr>
                        <a:t>Lignin, tannins, flavonoids, anthocyanins</a:t>
                      </a:r>
                      <a:endParaRPr lang="en-US" sz="2400" b="0">
                        <a:effectLst/>
                        <a:latin typeface="quote-cjk-patch"/>
                      </a:endParaRPr>
                    </a:p>
                  </a:txBody>
                  <a:tcPr marL="152400" marR="152400" marT="95250" marB="95250" anchor="ctr"/>
                </a:tc>
                <a:tc>
                  <a:txBody>
                    <a:bodyPr/>
                    <a:lstStyle/>
                    <a:p>
                      <a:r>
                        <a:rPr lang="en-US" sz="2400">
                          <a:effectLst/>
                        </a:rPr>
                        <a:t>UV protection, cell wall strength, antioxidant</a:t>
                      </a:r>
                      <a:endParaRPr lang="en-US" sz="2400" b="0">
                        <a:effectLst/>
                        <a:latin typeface="quote-cjk-patch"/>
                      </a:endParaRPr>
                    </a:p>
                  </a:txBody>
                  <a:tcPr marL="152400" marR="152400" marT="95250" marB="95250" anchor="ctr"/>
                </a:tc>
                <a:tc>
                  <a:txBody>
                    <a:bodyPr/>
                    <a:lstStyle/>
                    <a:p>
                      <a:r>
                        <a:rPr lang="en-US" sz="2400">
                          <a:effectLst/>
                        </a:rPr>
                        <a:t>Coffee (chlorogenic acid), tea (catechins), colorful fruits</a:t>
                      </a:r>
                      <a:endParaRPr lang="en-US" sz="2400" b="0">
                        <a:effectLst/>
                        <a:latin typeface="quote-cjk-patch"/>
                      </a:endParaRPr>
                    </a:p>
                  </a:txBody>
                  <a:tcPr marL="152400" marT="95250" marB="95250" anchor="ctr"/>
                </a:tc>
                <a:extLst>
                  <a:ext uri="{0D108BD9-81ED-4DB2-BD59-A6C34878D82A}">
                    <a16:rowId xmlns:a16="http://schemas.microsoft.com/office/drawing/2014/main" val="1314586324"/>
                  </a:ext>
                </a:extLst>
              </a:tr>
              <a:tr h="1013460">
                <a:tc>
                  <a:txBody>
                    <a:bodyPr/>
                    <a:lstStyle/>
                    <a:p>
                      <a:r>
                        <a:rPr lang="en-US" sz="2400" b="1" dirty="0">
                          <a:effectLst/>
                        </a:rPr>
                        <a:t>Alkaloids</a:t>
                      </a:r>
                      <a:endParaRPr lang="en-US" sz="2400" b="1" dirty="0">
                        <a:effectLst/>
                        <a:latin typeface="quote-cjk-patch"/>
                      </a:endParaRPr>
                    </a:p>
                  </a:txBody>
                  <a:tcPr marR="152400" marT="95250" marB="95250" anchor="ctr"/>
                </a:tc>
                <a:tc>
                  <a:txBody>
                    <a:bodyPr/>
                    <a:lstStyle/>
                    <a:p>
                      <a:r>
                        <a:rPr lang="en-US" sz="2400">
                          <a:effectLst/>
                        </a:rPr>
                        <a:t>Amino acids</a:t>
                      </a:r>
                      <a:endParaRPr lang="en-US" sz="2400" b="0">
                        <a:effectLst/>
                        <a:latin typeface="quote-cjk-patch"/>
                      </a:endParaRPr>
                    </a:p>
                  </a:txBody>
                  <a:tcPr marL="152400" marR="152400" marT="95250" marB="95250" anchor="ctr"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effectLst/>
                        </a:rPr>
                        <a:t>Caffeine, nicotine, capsaicin, quinine</a:t>
                      </a:r>
                      <a:endParaRPr lang="en-US" sz="2400" b="0" dirty="0">
                        <a:effectLst/>
                        <a:latin typeface="quote-cjk-patch"/>
                      </a:endParaRPr>
                    </a:p>
                  </a:txBody>
                  <a:tcPr marL="152400" marR="152400" marT="95250" marB="95250" anchor="ctr"/>
                </a:tc>
                <a:tc>
                  <a:txBody>
                    <a:bodyPr/>
                    <a:lstStyle/>
                    <a:p>
                      <a:r>
                        <a:rPr lang="en-US" sz="2400">
                          <a:effectLst/>
                        </a:rPr>
                        <a:t>Powerful neurotoxins to herbivores</a:t>
                      </a:r>
                      <a:endParaRPr lang="en-US" sz="2400" b="0">
                        <a:effectLst/>
                        <a:latin typeface="quote-cjk-patch"/>
                      </a:endParaRPr>
                    </a:p>
                  </a:txBody>
                  <a:tcPr marL="152400" marR="152400" marT="95250" marB="95250" anchor="ctr"/>
                </a:tc>
                <a:tc>
                  <a:txBody>
                    <a:bodyPr/>
                    <a:lstStyle/>
                    <a:p>
                      <a:r>
                        <a:rPr lang="it-IT" sz="2400" dirty="0">
                          <a:effectLst/>
                        </a:rPr>
                        <a:t>Coffee (caffeine), chili (capsaicin), tobacco (nicotine)</a:t>
                      </a:r>
                      <a:endParaRPr lang="it-IT" sz="2400" b="0" dirty="0">
                        <a:effectLst/>
                        <a:latin typeface="quote-cjk-patch"/>
                      </a:endParaRPr>
                    </a:p>
                  </a:txBody>
                  <a:tcPr marL="152400" marT="95250" marB="95250" anchor="ctr"/>
                </a:tc>
                <a:extLst>
                  <a:ext uri="{0D108BD9-81ED-4DB2-BD59-A6C34878D82A}">
                    <a16:rowId xmlns:a16="http://schemas.microsoft.com/office/drawing/2014/main" val="11489945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135352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25ADA3-3823-4D8C-BFA3-5CC478B907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  4.2 Secondary Metabolites </a:t>
            </a:r>
            <a:br>
              <a:rPr lang="en-US" b="1" dirty="0"/>
            </a:br>
            <a:r>
              <a:rPr lang="en-US" b="1" dirty="0"/>
              <a:t>Secondary Metabolites &amp; Horticultural Quality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CF0763-3110-4FC5-87CE-052F03DE4C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Flavor &amp; Aroma:</a:t>
            </a:r>
            <a:r>
              <a:rPr lang="en-US" dirty="0"/>
              <a:t> Terpenes and phenolics contribute to taste and smell (e.g., mint, chili heat).</a:t>
            </a:r>
          </a:p>
          <a:p>
            <a:r>
              <a:rPr lang="en-US" b="1" dirty="0"/>
              <a:t>Color:</a:t>
            </a:r>
            <a:r>
              <a:rPr lang="en-US" dirty="0"/>
              <a:t> Anthocyanins (phenolics) and carotenoids (terpenes) provide fruit and flower colors.</a:t>
            </a:r>
          </a:p>
          <a:p>
            <a:r>
              <a:rPr lang="en-US" b="1" dirty="0"/>
              <a:t>Health Benefits:</a:t>
            </a:r>
            <a:r>
              <a:rPr lang="en-US" dirty="0"/>
              <a:t> Many are powerful </a:t>
            </a:r>
            <a:r>
              <a:rPr lang="en-US" b="1" dirty="0"/>
              <a:t>antioxidants</a:t>
            </a:r>
            <a:r>
              <a:rPr lang="en-US" dirty="0"/>
              <a:t> for humans (e.g., flavonoids in berries, catechins in tea).</a:t>
            </a:r>
          </a:p>
          <a:p>
            <a:r>
              <a:rPr lang="en-US" b="1" dirty="0"/>
              <a:t>Stress-Induced Accumulation:</a:t>
            </a:r>
            <a:r>
              <a:rPr lang="en-US" dirty="0"/>
              <a:t> Mild stress (e.g., moderate drought, cool nights) can </a:t>
            </a:r>
            <a:r>
              <a:rPr lang="en-US" b="1" dirty="0"/>
              <a:t>increase</a:t>
            </a:r>
            <a:r>
              <a:rPr lang="en-US" dirty="0"/>
              <a:t> desirable secondary metabolites—a tool for </a:t>
            </a:r>
            <a:r>
              <a:rPr lang="en-US" b="1" dirty="0"/>
              <a:t>quality enhancement</a:t>
            </a:r>
            <a:r>
              <a:rPr lang="en-US" dirty="0"/>
              <a:t> (e.g., higher flavor compounds in wine grapes, more antioxidants in vegetables).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50579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F61191-5863-4B62-9675-FBC407076F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⚡ 4.4 Reactive Oxygen Species (ROS)</a:t>
            </a:r>
            <a:br>
              <a:rPr lang="en-US" b="1" dirty="0"/>
            </a:br>
            <a:r>
              <a:rPr lang="en-US" b="1" dirty="0"/>
              <a:t>The ROS Paradox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E26ACA-054A-4C1D-AA52-556325DD27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What are ROS?</a:t>
            </a:r>
            <a:endParaRPr lang="en-US" dirty="0"/>
          </a:p>
          <a:p>
            <a:pPr lvl="1"/>
            <a:r>
              <a:rPr lang="en-US" dirty="0"/>
              <a:t>Partially reduced forms of oxygen (singlet oxygen ¹O₂, superoxide O₂⁻, hydrogen peroxide H₂O₂, hydroxyl radical •OH).</a:t>
            </a:r>
          </a:p>
          <a:p>
            <a:pPr lvl="1"/>
            <a:r>
              <a:rPr lang="en-US" b="1" dirty="0"/>
              <a:t>Inevitable byproducts</a:t>
            </a:r>
            <a:r>
              <a:rPr lang="en-US" dirty="0"/>
              <a:t> of photosynthesis and respiration (in chloroplasts, mitochondria, peroxisomes).</a:t>
            </a:r>
          </a:p>
          <a:p>
            <a:r>
              <a:rPr lang="en-US" b="1" dirty="0"/>
              <a:t>The Paradox:</a:t>
            </a:r>
            <a:endParaRPr lang="en-US" dirty="0"/>
          </a:p>
          <a:p>
            <a:pPr lvl="1"/>
            <a:r>
              <a:rPr lang="en-US" b="1" dirty="0"/>
              <a:t>At low levels:</a:t>
            </a:r>
            <a:r>
              <a:rPr lang="en-US" dirty="0"/>
              <a:t> </a:t>
            </a:r>
            <a:r>
              <a:rPr lang="en-US" b="1" dirty="0"/>
              <a:t>Signaling molecules</a:t>
            </a:r>
            <a:r>
              <a:rPr lang="en-US" dirty="0"/>
              <a:t>—trigger stress responses, acclimation, development.</a:t>
            </a:r>
          </a:p>
          <a:p>
            <a:pPr lvl="1"/>
            <a:r>
              <a:rPr lang="en-US" b="1" dirty="0"/>
              <a:t>At high levels:</a:t>
            </a:r>
            <a:r>
              <a:rPr lang="en-US" dirty="0"/>
              <a:t> </a:t>
            </a:r>
            <a:r>
              <a:rPr lang="en-US" b="1" dirty="0"/>
              <a:t>Toxic</a:t>
            </a:r>
            <a:r>
              <a:rPr lang="en-US" dirty="0"/>
              <a:t>—cause oxidative damage to lipids (membranes), proteins, DNA.</a:t>
            </a:r>
          </a:p>
          <a:p>
            <a:r>
              <a:rPr lang="en-US" b="1" dirty="0"/>
              <a:t>Stress Connection:</a:t>
            </a:r>
            <a:r>
              <a:rPr lang="en-US" dirty="0"/>
              <a:t> All abiotic stresses (drought, salinity, temperature, high light) increase ROS production, disrupting the balance.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25789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897</TotalTime>
  <Words>1535</Words>
  <Application>Microsoft Office PowerPoint</Application>
  <PresentationFormat>Widescreen</PresentationFormat>
  <Paragraphs>138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quote-cjk-patch</vt:lpstr>
      <vt:lpstr>Office Theme</vt:lpstr>
      <vt:lpstr>PowerPoint Presentation</vt:lpstr>
      <vt:lpstr> Overview</vt:lpstr>
      <vt:lpstr>Common Themes in Stress Responses</vt:lpstr>
      <vt:lpstr>4.1 Introduction to Abiotic Stress What is Abiotic Stress?</vt:lpstr>
      <vt:lpstr>4.1 Introduction to Abiotic Stress  The Plant Stress Response</vt:lpstr>
      <vt:lpstr>4.2 Secondary Metabolites What Are Secondary Metabolites?</vt:lpstr>
      <vt:lpstr>4.2 Secondary Metabolites  The Three Major Groups of Secondary Metabolites</vt:lpstr>
      <vt:lpstr>  4.2 Secondary Metabolites  Secondary Metabolites &amp; Horticultural Quality</vt:lpstr>
      <vt:lpstr>⚡ 4.4 Reactive Oxygen Species (ROS) The ROS Paradox</vt:lpstr>
      <vt:lpstr>4.4 Reactive Oxygen Species (ROS) The Antioxidant Defense System</vt:lpstr>
      <vt:lpstr>ROS &amp; Horticultural Applications</vt:lpstr>
      <vt:lpstr>🛡️ 4.5 Stress Tolerance Mechanisms Three Strategies for Stress Survival </vt:lpstr>
      <vt:lpstr>4.5 Stress Tolerance Mechanisms  Biochemical Mechanisms of Tolerance</vt:lpstr>
      <vt:lpstr>4.5 Stress Tolerance Mechanisms  Biochemical Mechanisms of Tolerance</vt:lpstr>
      <vt:lpstr>4.5 Stress Tolerance Mechanisms  Hormonal Regulation of Stress Responses</vt:lpstr>
      <vt:lpstr>Key Concepts Review </vt:lpstr>
      <vt:lpstr>Sample Quiz Questions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Mitiku Muanenda</dc:creator>
  <cp:lastModifiedBy>Mitiku Muanenda</cp:lastModifiedBy>
  <cp:revision>11</cp:revision>
  <dcterms:created xsi:type="dcterms:W3CDTF">2026-03-14T11:52:21Z</dcterms:created>
  <dcterms:modified xsi:type="dcterms:W3CDTF">2026-03-31T18:46:41Z</dcterms:modified>
</cp:coreProperties>
</file>