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091A7-CB96-4FF3-89CD-48A218D34CC7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A67F1-6488-4296-A31A-9371835F5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5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Horticultural Application: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Comparing enzyme activities (e.g., invertase in sweet vs. non-sweet fruit; antioxidants in stressed vs. control plants).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5A67F1-6488-4296-A31A-9371835F54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69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Rule: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Record everything!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Date, time, location, variety, treatment, storage method, and any observations.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5A67F1-6488-4296-A31A-9371835F542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2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72BF7-4508-4124-8EEA-2DD619E00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1E77C-ACA4-498A-84F5-30EF6F565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3E7DE-DBF6-4AC5-816D-BBD80B45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D163E-91AF-497C-97A7-D63A00267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D8588-D2B1-4B67-8BDD-37C1DB3B2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6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2E46-2A62-449D-BDBB-B7ADD942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5CF5D-3FB0-452D-89E3-111C6943D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2D56F-5A45-400C-83EE-AFDDD0F7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48908-1147-43EC-99C2-91D55A39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1CEF-A44E-4507-889B-2312D18D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20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67973E-4191-4539-BAAA-08553A5542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42B0D-B25D-4C68-826D-D1C84D1BC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5E35F-E389-4BC4-A454-51C8A3B70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B726-AE20-4BBE-BA56-87D3B42F4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E89F4-232E-4F94-8DA3-753B4045A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6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51D1-A562-4F2E-A5D1-7E5542390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37DC8-9FC3-4E4B-BB2A-0FBD21285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83627-D798-4537-8BFB-5B469EFD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52AE1-FE07-4321-B9A0-C753312CB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D64BF-7D25-4AD3-BB2C-6FB3857D5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9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46C00-AED8-421C-BF93-B7956021D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EFF84-D93C-4227-9821-E28437E7A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AD8BD-38DC-4FCC-9706-48CD970CF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4830F-FEEA-42B3-9E41-AD061382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DB9FC-C08A-4B76-8349-B79A21A8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2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509C4-8F2C-4ED8-B341-C6ADF1547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45B2C-79CE-45A3-A2A4-F8756A629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C02D4-35D2-4A80-8F16-6190DC319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C34C-10C5-40CA-A3C1-06FCD721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76FA6-1AD7-4131-B8CF-B2A0C32A7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40E77-94A4-4D06-AF0E-DFFD4A08F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96570-9BED-4615-92E1-CDC3193D4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B8EE7-FAA2-4418-9412-651931A77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1C40D-83F3-45B8-932E-2DD865C28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152E10-0630-47F0-BD51-42F0EFD69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907130-71E6-42BD-8C8E-F3B1A0476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8FD6C2-9E72-496D-8558-18F080076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DB4D0-7136-4C53-8AD1-C6750A7BA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5F6B2-5F59-498A-9FDF-E210C873C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3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959BD-80B2-41B3-9BA4-572FD353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D252BB-51D7-4463-93EE-E917952B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08F0B2-1C78-42F8-A4A8-A1AF5A026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B03AA-9CA2-49BA-B881-E9F7AE983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5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EC21F7-8B2B-4213-829A-5DD78C113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C0B16-2F65-4650-A33A-BEF036E07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E99FD-1F0B-4463-B59C-D7FC0767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4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2732-3F39-48AF-BFB0-4C7656DCD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A37EC-08CC-438A-A9D9-003549896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32CCF-2F83-4868-9061-AA626D425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F7087-8DA6-4E5E-93EC-71FF511A7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22A6A-D2B7-4229-AD74-CA231203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CB669-CBAA-403F-B35F-711AA37D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1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4D6D-C601-45D0-B265-624717BC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DCA1BA-6C90-42EE-AEB6-5AF14870E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D7B8-A9CC-40CD-832F-D90994ECA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E5E10-557E-43FD-A6E5-BFF39C57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C7619-A619-4EA6-805A-7D669B1D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3B84CD-E5EA-4211-ADCA-0841C33C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53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5F8D70-6881-4317-B6BA-F1FA95355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0C43D-552B-475C-8345-C221A96AB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3D3DD-66E5-474C-8653-D6857799A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00D9A-E3E8-4D0E-A52A-D77495CCAB6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9724F-C500-47E7-A9C4-EC9110B44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1E6A3-355B-43D3-8338-E649D1A75A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5A14-A33B-4041-9477-5F939DEA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8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1562C-C942-4429-90CA-63E8DC8E85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E5356-2F9E-407D-B124-CE4B602280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91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5FDB-9E82-4721-A96F-716A10A0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26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/>
              <a:t>Types &amp; Horticultural Applications</a:t>
            </a:r>
            <a:br>
              <a:rPr lang="en-US" sz="3200" b="1" dirty="0"/>
            </a:br>
            <a:r>
              <a:rPr lang="en-US" sz="3200" dirty="0"/>
              <a:t>Chromatography Methods for Horticulture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88358F-15D3-4F1F-AAE6-0076118450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739334"/>
              </p:ext>
            </p:extLst>
          </p:nvPr>
        </p:nvGraphicFramePr>
        <p:xfrm>
          <a:off x="138330" y="1004070"/>
          <a:ext cx="11915337" cy="5853930"/>
        </p:xfrm>
        <a:graphic>
          <a:graphicData uri="http://schemas.openxmlformats.org/drawingml/2006/table">
            <a:tbl>
              <a:tblPr/>
              <a:tblGrid>
                <a:gridCol w="2017613">
                  <a:extLst>
                    <a:ext uri="{9D8B030D-6E8A-4147-A177-3AD203B41FA5}">
                      <a16:colId xmlns:a16="http://schemas.microsoft.com/office/drawing/2014/main" val="382331425"/>
                    </a:ext>
                  </a:extLst>
                </a:gridCol>
                <a:gridCol w="2474431">
                  <a:extLst>
                    <a:ext uri="{9D8B030D-6E8A-4147-A177-3AD203B41FA5}">
                      <a16:colId xmlns:a16="http://schemas.microsoft.com/office/drawing/2014/main" val="4281799081"/>
                    </a:ext>
                  </a:extLst>
                </a:gridCol>
                <a:gridCol w="2474431">
                  <a:extLst>
                    <a:ext uri="{9D8B030D-6E8A-4147-A177-3AD203B41FA5}">
                      <a16:colId xmlns:a16="http://schemas.microsoft.com/office/drawing/2014/main" val="1816272718"/>
                    </a:ext>
                  </a:extLst>
                </a:gridCol>
                <a:gridCol w="2474431">
                  <a:extLst>
                    <a:ext uri="{9D8B030D-6E8A-4147-A177-3AD203B41FA5}">
                      <a16:colId xmlns:a16="http://schemas.microsoft.com/office/drawing/2014/main" val="2665248641"/>
                    </a:ext>
                  </a:extLst>
                </a:gridCol>
                <a:gridCol w="2474431">
                  <a:extLst>
                    <a:ext uri="{9D8B030D-6E8A-4147-A177-3AD203B41FA5}">
                      <a16:colId xmlns:a16="http://schemas.microsoft.com/office/drawing/2014/main" val="4207696413"/>
                    </a:ext>
                  </a:extLst>
                </a:gridCol>
              </a:tblGrid>
              <a:tr h="575940"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Technique</a:t>
                      </a:r>
                    </a:p>
                  </a:txBody>
                  <a:tcPr marL="64544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>
                          <a:effectLst/>
                          <a:latin typeface="quote-cjk-patch"/>
                        </a:rPr>
                        <a:t>Mobile Phase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Stationary Phase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What It Separates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Horticultural Application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018656"/>
                  </a:ext>
                </a:extLst>
              </a:tr>
              <a:tr h="790947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Paper Chromatography (PC)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4544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Liquid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Paper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Pigments, amino acids, sugars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Simple classroom separation of leaf pigments</a:t>
                      </a:r>
                    </a:p>
                  </a:txBody>
                  <a:tcPr marL="107573" marR="64544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695463"/>
                  </a:ext>
                </a:extLst>
              </a:tr>
              <a:tr h="790947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Thin Layer Chromatography (TLC)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4544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Liquid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b="0" dirty="0">
                          <a:effectLst/>
                          <a:latin typeface="quote-cjk-patch"/>
                        </a:rPr>
                        <a:t>Silica/alumina on glass/plastic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Lipids, pigments, phenolics, alkaloids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Quick check of oil quality, pigment profiles</a:t>
                      </a:r>
                    </a:p>
                  </a:txBody>
                  <a:tcPr marL="107573" marR="64544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537744"/>
                  </a:ext>
                </a:extLst>
              </a:tr>
              <a:tr h="1005953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Gas Chromatography (GC)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4544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Gas (helium/nitrogen)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Liquid coating inside capillary column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Volatile compounds: aromas, fatty acids, essential oils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Flavor analysis (fruit volatiles), fatty acid profiles (oil quality)</a:t>
                      </a:r>
                    </a:p>
                  </a:txBody>
                  <a:tcPr marL="107573" marR="64544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209531"/>
                  </a:ext>
                </a:extLst>
              </a:tr>
              <a:tr h="1650973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High Performance Liquid Chromatography (HPLC)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4544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Liquid (solvent)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Packed column (silica, C18)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Non-volatile compounds: sugars, organic acids, vitamins, phenolics, hormones</a:t>
                      </a:r>
                    </a:p>
                  </a:txBody>
                  <a:tcPr marL="107573" marR="107573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Precise quantification of individual sugars/acids (quality), vitamin analysis, hormone quantification</a:t>
                      </a:r>
                    </a:p>
                  </a:txBody>
                  <a:tcPr marL="107573" marR="64544" marT="67233" marB="672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947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741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C514A-B469-4943-A266-3C0E680A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77" y="0"/>
            <a:ext cx="10515600" cy="1325563"/>
          </a:xfrm>
        </p:spPr>
        <p:txBody>
          <a:bodyPr/>
          <a:lstStyle/>
          <a:p>
            <a:r>
              <a:rPr lang="en-US" b="1" dirty="0"/>
              <a:t>Why Chromatography Matters in Horticulture: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259EAB-6D7A-4486-83D9-4C24E4E88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25167"/>
              </p:ext>
            </p:extLst>
          </p:nvPr>
        </p:nvGraphicFramePr>
        <p:xfrm>
          <a:off x="672906" y="1041016"/>
          <a:ext cx="11127542" cy="59175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465762">
                  <a:extLst>
                    <a:ext uri="{9D8B030D-6E8A-4147-A177-3AD203B41FA5}">
                      <a16:colId xmlns:a16="http://schemas.microsoft.com/office/drawing/2014/main" val="3049628403"/>
                    </a:ext>
                  </a:extLst>
                </a:gridCol>
                <a:gridCol w="5558684">
                  <a:extLst>
                    <a:ext uri="{9D8B030D-6E8A-4147-A177-3AD203B41FA5}">
                      <a16:colId xmlns:a16="http://schemas.microsoft.com/office/drawing/2014/main" val="2321359600"/>
                    </a:ext>
                  </a:extLst>
                </a:gridCol>
                <a:gridCol w="3103096">
                  <a:extLst>
                    <a:ext uri="{9D8B030D-6E8A-4147-A177-3AD203B41FA5}">
                      <a16:colId xmlns:a16="http://schemas.microsoft.com/office/drawing/2014/main" val="1801957360"/>
                    </a:ext>
                  </a:extLst>
                </a:gridCol>
              </a:tblGrid>
              <a:tr h="467623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</a:rPr>
                        <a:t>Application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</a:rPr>
                        <a:t>Example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</a:rPr>
                        <a:t>Technique Used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extLst>
                  <a:ext uri="{0D108BD9-81ED-4DB2-BD59-A6C34878D82A}">
                    <a16:rowId xmlns:a16="http://schemas.microsoft.com/office/drawing/2014/main" val="2618991762"/>
                  </a:ext>
                </a:extLst>
              </a:tr>
              <a:tr h="818610"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Flavor profiling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Identifying key aroma compounds in mango varieties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GC-MS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2902911063"/>
                  </a:ext>
                </a:extLst>
              </a:tr>
              <a:tr h="818610"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Sugar analysis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it-IT" sz="2400">
                          <a:effectLst/>
                        </a:rPr>
                        <a:t>Quantifying sucrose, glucose, fructose in ripe fruit</a:t>
                      </a:r>
                      <a:endParaRPr lang="it-IT" sz="2400" b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HPLC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883439783"/>
                  </a:ext>
                </a:extLst>
              </a:tr>
              <a:tr h="818610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Oil quality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Determining fatty acid composition (oleic, linoleic) in </a:t>
                      </a:r>
                      <a:r>
                        <a:rPr lang="en-US" sz="2400" dirty="0" err="1">
                          <a:effectLst/>
                        </a:rPr>
                        <a:t>noug</a:t>
                      </a:r>
                      <a:r>
                        <a:rPr lang="en-US" sz="2400" dirty="0">
                          <a:effectLst/>
                        </a:rPr>
                        <a:t> seed oil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GC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2672785166"/>
                  </a:ext>
                </a:extLst>
              </a:tr>
              <a:tr h="818610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Pigment identification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Which anthocyanins give a flower its color?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HPLC or TLC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442920906"/>
                  </a:ext>
                </a:extLst>
              </a:tr>
              <a:tr h="818610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Pesticide residue testing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Ensuring export crops meet safety standards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GC or HPLC with special detectors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917003931"/>
                  </a:ext>
                </a:extLst>
              </a:tr>
              <a:tr h="1164870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Authenticity testing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58342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Detecting adulteration in essential oils or fruit juices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97237" marT="60773" marB="60773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GC or HPLC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97237" marR="58342" marT="60773" marB="60773" anchor="ctr"/>
                </a:tc>
                <a:extLst>
                  <a:ext uri="{0D108BD9-81ED-4DB2-BD59-A6C34878D82A}">
                    <a16:rowId xmlns:a16="http://schemas.microsoft.com/office/drawing/2014/main" val="5993492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6590273-205A-4B21-B281-9C9701B1C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03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3AE0-F489-4764-86AA-EDD8F7BA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Spectrophotometry vs. Chromatography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F74FD2-8DE7-4C39-94FE-5CC97F60E5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829281"/>
              </p:ext>
            </p:extLst>
          </p:nvPr>
        </p:nvGraphicFramePr>
        <p:xfrm>
          <a:off x="635696" y="635912"/>
          <a:ext cx="11741833" cy="622208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078200">
                  <a:extLst>
                    <a:ext uri="{9D8B030D-6E8A-4147-A177-3AD203B41FA5}">
                      <a16:colId xmlns:a16="http://schemas.microsoft.com/office/drawing/2014/main" val="4241249338"/>
                    </a:ext>
                  </a:extLst>
                </a:gridCol>
                <a:gridCol w="4141557">
                  <a:extLst>
                    <a:ext uri="{9D8B030D-6E8A-4147-A177-3AD203B41FA5}">
                      <a16:colId xmlns:a16="http://schemas.microsoft.com/office/drawing/2014/main" val="969808887"/>
                    </a:ext>
                  </a:extLst>
                </a:gridCol>
                <a:gridCol w="5522076">
                  <a:extLst>
                    <a:ext uri="{9D8B030D-6E8A-4147-A177-3AD203B41FA5}">
                      <a16:colId xmlns:a16="http://schemas.microsoft.com/office/drawing/2014/main" val="2672462210"/>
                    </a:ext>
                  </a:extLst>
                </a:gridCol>
              </a:tblGrid>
              <a:tr h="593291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</a:rPr>
                        <a:t>Feature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</a:rPr>
                        <a:t>Spectrophotometry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</a:rPr>
                        <a:t>Chromatography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extLst>
                  <a:ext uri="{0D108BD9-81ED-4DB2-BD59-A6C34878D82A}">
                    <a16:rowId xmlns:a16="http://schemas.microsoft.com/office/drawing/2014/main" val="1074400237"/>
                  </a:ext>
                </a:extLst>
              </a:tr>
              <a:tr h="817519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What it does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Measures total amount of a compound class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Separates and quantifies individual compounds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2131845550"/>
                  </a:ext>
                </a:extLst>
              </a:tr>
              <a:tr h="661683"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Example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"Total phenolics" = 12 mg/g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"Catechin" = 3 mg/g, "Quercetin" = 5 mg/g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2940913209"/>
                  </a:ext>
                </a:extLst>
              </a:tr>
              <a:tr h="467096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Speed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Fast (minutes per sample)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Slower (10-60 minutes per run)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3130802876"/>
                  </a:ext>
                </a:extLst>
              </a:tr>
              <a:tr h="467096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Cost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Low to moderate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Moderate to high (HPLC/GC expensive)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3724576430"/>
                  </a:ext>
                </a:extLst>
              </a:tr>
              <a:tr h="804772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Expertise needed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Basic lab skills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Specialized training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1610970690"/>
                  </a:ext>
                </a:extLst>
              </a:tr>
              <a:tr h="804772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Best for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Routine quality checks, screening many samples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Detailed profiling, research, regulatory testing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1985043552"/>
                  </a:ext>
                </a:extLst>
              </a:tr>
              <a:tr h="1340114"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Limitation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67289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Cannot identify individual compounds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112148" marT="70092" marB="70092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More complex, costly, and time-consuming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12148" marR="67289" marT="70092" marB="70092" anchor="ctr"/>
                </a:tc>
                <a:extLst>
                  <a:ext uri="{0D108BD9-81ED-4DB2-BD59-A6C34878D82A}">
                    <a16:rowId xmlns:a16="http://schemas.microsoft.com/office/drawing/2014/main" val="237696116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F6D1AEB-2F47-4AC9-8729-40C1B918B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82724"/>
            <a:ext cx="65" cy="5654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42830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20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3B40F-C4B6-440C-95DE-73BF9B668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5.4 Enzyme Assays</a:t>
            </a:r>
            <a:br>
              <a:rPr lang="en-US" b="1" dirty="0"/>
            </a:br>
            <a:r>
              <a:rPr lang="en-US" b="1" dirty="0"/>
              <a:t>Principles of Enzyme Assays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20641-4D33-4E3C-9CBF-1060B1969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 To measure the activity of a specific enzyme in a plant sample.</a:t>
            </a:r>
          </a:p>
          <a:p>
            <a:r>
              <a:rPr lang="en-US" b="1" dirty="0"/>
              <a:t>Basic Principle:</a:t>
            </a:r>
            <a:r>
              <a:rPr lang="en-US" dirty="0"/>
              <a:t> Measure the </a:t>
            </a:r>
            <a:r>
              <a:rPr lang="en-US" b="1" dirty="0"/>
              <a:t>rate</a:t>
            </a:r>
            <a:r>
              <a:rPr lang="en-US" dirty="0"/>
              <a:t> of an enzyme-catalyzed reaction by monitoring:</a:t>
            </a:r>
          </a:p>
          <a:p>
            <a:pPr lvl="1"/>
            <a:r>
              <a:rPr lang="en-US" b="1" dirty="0"/>
              <a:t>Disappearance of substrate</a:t>
            </a:r>
            <a:r>
              <a:rPr lang="en-US" dirty="0"/>
              <a:t> (e.g., decrease in starch).</a:t>
            </a:r>
          </a:p>
          <a:p>
            <a:pPr lvl="1"/>
            <a:r>
              <a:rPr lang="en-US" b="1" dirty="0"/>
              <a:t>Appearance of product</a:t>
            </a:r>
            <a:r>
              <a:rPr lang="en-US" dirty="0"/>
              <a:t> (e.g., increase in glucose).</a:t>
            </a:r>
          </a:p>
          <a:p>
            <a:pPr lvl="1"/>
            <a:r>
              <a:rPr lang="en-US" b="1" dirty="0"/>
              <a:t>Change in a co-factor</a:t>
            </a:r>
            <a:r>
              <a:rPr lang="en-US" dirty="0"/>
              <a:t> (e.g., NADH absorbs light at 340 nm, NAD⁺ does not).</a:t>
            </a:r>
          </a:p>
          <a:p>
            <a:r>
              <a:rPr lang="en-US" b="1" dirty="0"/>
              <a:t>Key Concepts:</a:t>
            </a:r>
            <a:endParaRPr lang="en-US" dirty="0"/>
          </a:p>
          <a:p>
            <a:pPr lvl="1"/>
            <a:r>
              <a:rPr lang="en-US" b="1" dirty="0"/>
              <a:t>Enzyme Activity Unit (U):</a:t>
            </a:r>
            <a:r>
              <a:rPr lang="en-US" dirty="0"/>
              <a:t> The amount of enzyme that catalyzes the conversion of 1 </a:t>
            </a:r>
            <a:r>
              <a:rPr lang="en-US" dirty="0" err="1"/>
              <a:t>μmol</a:t>
            </a:r>
            <a:r>
              <a:rPr lang="en-US" dirty="0"/>
              <a:t> of substrate per minute under specified conditions.</a:t>
            </a:r>
          </a:p>
          <a:p>
            <a:pPr lvl="1"/>
            <a:r>
              <a:rPr lang="en-US" b="1" dirty="0"/>
              <a:t>Specific Activity:</a:t>
            </a:r>
            <a:r>
              <a:rPr lang="en-US" dirty="0"/>
              <a:t> Units per milligram of protein (measures purity/efficiency).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467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1CC7D-AA41-44CC-87B1-7F19957BB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5.4 Enzyme Assays </a:t>
            </a:r>
            <a:br>
              <a:rPr lang="en-US" b="1" dirty="0"/>
            </a:br>
            <a:r>
              <a:rPr lang="en-US" b="1" dirty="0"/>
              <a:t>Factors Affecting Enzyme Activity (Kinetics)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4D0D5-DE36-48B2-8597-6C1AECCDD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Factors to Control in an Assay: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81674B-A34C-4203-AF30-F2CF2A916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348040"/>
              </p:ext>
            </p:extLst>
          </p:nvPr>
        </p:nvGraphicFramePr>
        <p:xfrm>
          <a:off x="1033977" y="2229614"/>
          <a:ext cx="10515600" cy="4817982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40716182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9939601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60942051"/>
                    </a:ext>
                  </a:extLst>
                </a:gridCol>
              </a:tblGrid>
              <a:tr h="384683"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Factor</a:t>
                      </a: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Effect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Typical Graph Shape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733278"/>
                  </a:ext>
                </a:extLst>
              </a:tr>
              <a:tr h="838736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Substrate Concentration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Rate increases until enzyme is saturated (Vmax).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Hyperbolic (Michaelis-Menten)</a:t>
                      </a:r>
                    </a:p>
                  </a:txBody>
                  <a:tcPr marL="126126" marR="75675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923147"/>
                  </a:ext>
                </a:extLst>
              </a:tr>
              <a:tr h="611710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pH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Each enzyme has an optimal pH.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Bell-shaped curve</a:t>
                      </a:r>
                    </a:p>
                  </a:txBody>
                  <a:tcPr marL="126126" marR="75675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879083"/>
                  </a:ext>
                </a:extLst>
              </a:tr>
              <a:tr h="838736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Temperature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Rate increases with temp until denaturation.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Rises then falls sharply</a:t>
                      </a:r>
                    </a:p>
                  </a:txBody>
                  <a:tcPr marL="126126" marR="75675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58629"/>
                  </a:ext>
                </a:extLst>
              </a:tr>
              <a:tr h="838736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Enzyme Concentration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Rate is proportional to enzyme amount (if substrate is in excess).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Linear</a:t>
                      </a:r>
                    </a:p>
                  </a:txBody>
                  <a:tcPr marL="126126" marR="75675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653716"/>
                  </a:ext>
                </a:extLst>
              </a:tr>
              <a:tr h="838736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Inhibitors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75675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Decrease activity (competitive, non-competitive).</a:t>
                      </a:r>
                    </a:p>
                  </a:txBody>
                  <a:tcPr marL="126126" marR="126126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Various</a:t>
                      </a:r>
                    </a:p>
                  </a:txBody>
                  <a:tcPr marL="126126" marR="75675" marT="78829" marB="788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76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976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B8945-15A4-4703-B4A8-BA925BB4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5.5 Data Analysis</a:t>
            </a:r>
            <a:br>
              <a:rPr lang="en-US" b="1" dirty="0"/>
            </a:br>
            <a:r>
              <a:rPr lang="en-US" b="1" dirty="0"/>
              <a:t>From Raw Data to 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D2DB8-6E99-4C87-AAC2-D9DC767D0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Key Statistical Concepts:</a:t>
            </a:r>
            <a:endParaRPr lang="en-US" dirty="0"/>
          </a:p>
          <a:p>
            <a:pPr lvl="1"/>
            <a:r>
              <a:rPr lang="en-US" b="1" dirty="0"/>
              <a:t>Mean (Average):</a:t>
            </a:r>
            <a:r>
              <a:rPr lang="en-US" dirty="0"/>
              <a:t> Sum of values / number of values (central tendency).</a:t>
            </a:r>
          </a:p>
          <a:p>
            <a:pPr lvl="1"/>
            <a:r>
              <a:rPr lang="en-US" b="1" dirty="0"/>
              <a:t>Standard Deviation (SD):</a:t>
            </a:r>
            <a:r>
              <a:rPr lang="en-US" dirty="0"/>
              <a:t> How spread out the data is around the mean (variability).</a:t>
            </a:r>
          </a:p>
          <a:p>
            <a:pPr lvl="1"/>
            <a:r>
              <a:rPr lang="en-US" b="1" dirty="0"/>
              <a:t>Standard Error (SE):</a:t>
            </a:r>
            <a:r>
              <a:rPr lang="en-US" dirty="0"/>
              <a:t> SD / √(sample size) (precision of the mean estimate).</a:t>
            </a:r>
          </a:p>
          <a:p>
            <a:pPr lvl="1"/>
            <a:r>
              <a:rPr lang="en-US" b="1" dirty="0"/>
              <a:t>t-test/ANOVA:</a:t>
            </a:r>
            <a:r>
              <a:rPr lang="en-US" dirty="0"/>
              <a:t> Tests to see if differences between treatments (e.g., control vs. fertilizer) are statistically significant (not just due to chance).</a:t>
            </a:r>
          </a:p>
          <a:p>
            <a:r>
              <a:rPr lang="en-US" b="1" dirty="0"/>
              <a:t>Graphing Data:</a:t>
            </a:r>
            <a:endParaRPr lang="en-US" dirty="0"/>
          </a:p>
          <a:p>
            <a:pPr lvl="1"/>
            <a:r>
              <a:rPr lang="en-US" b="1" dirty="0"/>
              <a:t>Bar charts:</a:t>
            </a:r>
            <a:r>
              <a:rPr lang="en-US" dirty="0"/>
              <a:t> Compare groups or treatments (e.g., sugar content of 3 varieties).</a:t>
            </a:r>
          </a:p>
          <a:p>
            <a:pPr lvl="1"/>
            <a:r>
              <a:rPr lang="en-US" b="1" dirty="0"/>
              <a:t>Line graphs:</a:t>
            </a:r>
            <a:r>
              <a:rPr lang="en-US" dirty="0"/>
              <a:t> Show changes over time or with a continuous variable (e.g., enzyme activity vs. temperature).</a:t>
            </a:r>
          </a:p>
          <a:p>
            <a:pPr lvl="1"/>
            <a:r>
              <a:rPr lang="en-US" b="1" dirty="0"/>
              <a:t>Scatter plots:</a:t>
            </a:r>
            <a:r>
              <a:rPr lang="en-US" dirty="0"/>
              <a:t> Show correlation between two variables (e.g., Brix vs. fruit weight).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203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AB231-3FBA-438A-AB70-7C527E9F1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5.5 Data Analysis </a:t>
            </a:r>
            <a:br>
              <a:rPr lang="en-US" b="1" dirty="0"/>
            </a:br>
            <a:r>
              <a:rPr lang="en-US" b="1" dirty="0"/>
              <a:t>Interpreting Biochemical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10F2-238C-413D-A3AC-4AA77304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Always Consider:</a:t>
            </a:r>
            <a:endParaRPr lang="en-US" dirty="0"/>
          </a:p>
          <a:p>
            <a:pPr lvl="1"/>
            <a:r>
              <a:rPr lang="en-US" b="1" dirty="0"/>
              <a:t>Biological Relevance:</a:t>
            </a:r>
            <a:r>
              <a:rPr lang="en-US" dirty="0"/>
              <a:t> Is a 5% difference in vitamin C important for human health? For shelf life?</a:t>
            </a:r>
          </a:p>
          <a:p>
            <a:pPr lvl="1"/>
            <a:r>
              <a:rPr lang="en-US" b="1" dirty="0"/>
              <a:t>Experimental Error:</a:t>
            </a:r>
            <a:r>
              <a:rPr lang="en-US" dirty="0"/>
              <a:t> Were there any issues with sample handling, assay conditions, or contamination?</a:t>
            </a:r>
          </a:p>
          <a:p>
            <a:pPr lvl="1"/>
            <a:r>
              <a:rPr lang="en-US" b="1" dirty="0"/>
              <a:t>Controls:</a:t>
            </a:r>
            <a:r>
              <a:rPr lang="en-US" dirty="0"/>
              <a:t> Did the negative control (no enzyme) show no activity? Did the positive control (known standard) give the expected result?</a:t>
            </a:r>
          </a:p>
          <a:p>
            <a:pPr lvl="1"/>
            <a:r>
              <a:rPr lang="en-US" b="1" dirty="0"/>
              <a:t>Units:</a:t>
            </a:r>
            <a:r>
              <a:rPr lang="en-US" dirty="0"/>
              <a:t> Are results expressed correctly (mg/g fresh weight? per gram dry weight? per mg protein?)—crucial for comparison with literature.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14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954AD-1759-4A85-BB1C-578F4272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🌿 5.6 Field Methods</a:t>
            </a:r>
            <a:br>
              <a:rPr lang="en-US" b="1" dirty="0"/>
            </a:br>
            <a:r>
              <a:rPr lang="en-US" b="1" dirty="0"/>
              <a:t>Collecting Representative Samples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FE6A9-7B97-479C-A441-BD59E4775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 Goal:</a:t>
            </a:r>
            <a:r>
              <a:rPr lang="en-US" dirty="0"/>
              <a:t> A sample that accurately represents the crop, field, or treatment.</a:t>
            </a:r>
          </a:p>
          <a:p>
            <a:r>
              <a:rPr lang="en-US" b="1" dirty="0"/>
              <a:t>Sampling Strategy:</a:t>
            </a:r>
            <a:endParaRPr lang="en-US" dirty="0"/>
          </a:p>
          <a:p>
            <a:pPr lvl="1"/>
            <a:r>
              <a:rPr lang="en-US" b="1" dirty="0"/>
              <a:t>Random Sampling:</a:t>
            </a:r>
            <a:r>
              <a:rPr lang="en-US" dirty="0"/>
              <a:t> Collect from multiple random locations to avoid bias.</a:t>
            </a:r>
          </a:p>
          <a:p>
            <a:pPr lvl="1"/>
            <a:r>
              <a:rPr lang="en-US" b="1" dirty="0"/>
              <a:t>Composite Sample:</a:t>
            </a:r>
            <a:r>
              <a:rPr lang="en-US" dirty="0"/>
              <a:t> Combine subsamples from several plants/plots to get an average.</a:t>
            </a:r>
          </a:p>
          <a:p>
            <a:pPr lvl="1"/>
            <a:r>
              <a:rPr lang="en-US" b="1" dirty="0"/>
              <a:t>Consider Variability:</a:t>
            </a:r>
            <a:r>
              <a:rPr lang="en-US" dirty="0"/>
              <a:t> Sample from different positions (sun vs. shade side of tree; top vs. bottom of plant).</a:t>
            </a:r>
          </a:p>
          <a:p>
            <a:r>
              <a:rPr lang="en-US" b="1" dirty="0"/>
              <a:t>Sample Size:</a:t>
            </a:r>
            <a:r>
              <a:rPr lang="en-US" dirty="0"/>
              <a:t> Larger sample size = more reliable data, but balance with practical limits.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95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C7A9F-9D87-408B-8D3F-EAC3AE4F1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26" y="222259"/>
            <a:ext cx="10515600" cy="844697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5.6 Field Methods </a:t>
            </a:r>
            <a:br>
              <a:rPr lang="en-US" sz="3200" b="1" dirty="0"/>
            </a:br>
            <a:r>
              <a:rPr lang="en-US" sz="3200" b="1" dirty="0"/>
              <a:t>Sample Preservation &amp; Transport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AAB2F-D1F7-47DE-9C3B-E54DB8BE6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53331"/>
            <a:ext cx="10515600" cy="4351338"/>
          </a:xfrm>
        </p:spPr>
        <p:txBody>
          <a:bodyPr/>
          <a:lstStyle/>
          <a:p>
            <a:r>
              <a:rPr lang="en-US" b="1" dirty="0"/>
              <a:t>Why Preserve?</a:t>
            </a:r>
            <a:r>
              <a:rPr lang="en-US" dirty="0"/>
              <a:t> Metabolism continues after harvest! Enzyme activities, metabolite levels, and nutrient content can change rapidly.</a:t>
            </a:r>
          </a:p>
          <a:p>
            <a:r>
              <a:rPr lang="en-US" b="1" dirty="0"/>
              <a:t>Common Preservation Methods: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846563F-DB25-46BC-BED1-E5D74DB7C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57832"/>
              </p:ext>
            </p:extLst>
          </p:nvPr>
        </p:nvGraphicFramePr>
        <p:xfrm>
          <a:off x="1237709" y="2433804"/>
          <a:ext cx="9716579" cy="4424196"/>
        </p:xfrm>
        <a:graphic>
          <a:graphicData uri="http://schemas.openxmlformats.org/drawingml/2006/table">
            <a:tbl>
              <a:tblPr/>
              <a:tblGrid>
                <a:gridCol w="2076527">
                  <a:extLst>
                    <a:ext uri="{9D8B030D-6E8A-4147-A177-3AD203B41FA5}">
                      <a16:colId xmlns:a16="http://schemas.microsoft.com/office/drawing/2014/main" val="230386500"/>
                    </a:ext>
                  </a:extLst>
                </a:gridCol>
                <a:gridCol w="2546684">
                  <a:extLst>
                    <a:ext uri="{9D8B030D-6E8A-4147-A177-3AD203B41FA5}">
                      <a16:colId xmlns:a16="http://schemas.microsoft.com/office/drawing/2014/main" val="3764155896"/>
                    </a:ext>
                  </a:extLst>
                </a:gridCol>
                <a:gridCol w="2546684">
                  <a:extLst>
                    <a:ext uri="{9D8B030D-6E8A-4147-A177-3AD203B41FA5}">
                      <a16:colId xmlns:a16="http://schemas.microsoft.com/office/drawing/2014/main" val="3187608990"/>
                    </a:ext>
                  </a:extLst>
                </a:gridCol>
                <a:gridCol w="2546684">
                  <a:extLst>
                    <a:ext uri="{9D8B030D-6E8A-4147-A177-3AD203B41FA5}">
                      <a16:colId xmlns:a16="http://schemas.microsoft.com/office/drawing/2014/main" val="277939103"/>
                    </a:ext>
                  </a:extLst>
                </a:gridCol>
              </a:tblGrid>
              <a:tr h="429501"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Method</a:t>
                      </a: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b="0" dirty="0">
                          <a:effectLst/>
                          <a:latin typeface="quote-cjk-patch"/>
                        </a:rPr>
                        <a:t>Best For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How It Works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Limitation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622383"/>
                  </a:ext>
                </a:extLst>
              </a:tr>
              <a:tr h="682977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Cooling (4°C / ice)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Short-term transport (hours)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Slows metabolism and microbial growth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Not for long-term storage</a:t>
                      </a:r>
                    </a:p>
                  </a:txBody>
                  <a:tcPr marL="140820" marR="84492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172749"/>
                  </a:ext>
                </a:extLst>
              </a:tr>
              <a:tr h="936453">
                <a:tc>
                  <a:txBody>
                    <a:bodyPr/>
                    <a:lstStyle/>
                    <a:p>
                      <a:r>
                        <a:rPr lang="en-US" sz="1700" b="1" dirty="0">
                          <a:effectLst/>
                          <a:latin typeface="quote-cjk-patch"/>
                        </a:rPr>
                        <a:t>Freezing (-20°C or -80°C)</a:t>
                      </a:r>
                      <a:endParaRPr lang="en-US" sz="1700" b="0" dirty="0">
                        <a:effectLst/>
                        <a:latin typeface="quote-cjk-patch"/>
                      </a:endParaRP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>
                          <a:effectLst/>
                          <a:latin typeface="quote-cjk-patch"/>
                        </a:rPr>
                        <a:t>Enzymes, metabolites, nucleic acids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Stops most biochemical activity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Ice crystals can damage cells; freeze-sensitive assays</a:t>
                      </a:r>
                    </a:p>
                  </a:txBody>
                  <a:tcPr marL="140820" marR="84492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104568"/>
                  </a:ext>
                </a:extLst>
              </a:tr>
              <a:tr h="682977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Liquid Nitrogen (flash-freezing)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Ideal for RNA, enzyme assays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Instant freezing, preserves all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Requires special handling/dewar</a:t>
                      </a:r>
                    </a:p>
                  </a:txBody>
                  <a:tcPr marL="140820" marR="84492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768759"/>
                  </a:ext>
                </a:extLst>
              </a:tr>
              <a:tr h="936453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Drying (oven, freeze-dry)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Stable compounds (nutrients, some metabolites)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Removes water, stops enzymes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Heat can destroy some compounds</a:t>
                      </a:r>
                    </a:p>
                  </a:txBody>
                  <a:tcPr marL="140820" marR="84492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925673"/>
                  </a:ext>
                </a:extLst>
              </a:tr>
              <a:tr h="682977">
                <a:tc>
                  <a:txBody>
                    <a:bodyPr/>
                    <a:lstStyle/>
                    <a:p>
                      <a:r>
                        <a:rPr lang="en-US" sz="1700" b="1" dirty="0">
                          <a:effectLst/>
                          <a:latin typeface="quote-cjk-patch"/>
                        </a:rPr>
                        <a:t>Chemical Fixatives</a:t>
                      </a:r>
                      <a:endParaRPr lang="en-US" sz="1700" b="0" dirty="0">
                        <a:effectLst/>
                        <a:latin typeface="quote-cjk-patch"/>
                      </a:endParaRPr>
                    </a:p>
                  </a:txBody>
                  <a:tcPr marL="84492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Microscopy (structure)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Cross-links molecules</a:t>
                      </a:r>
                    </a:p>
                  </a:txBody>
                  <a:tcPr marL="140820" marR="140820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>
                          <a:effectLst/>
                          <a:latin typeface="quote-cjk-patch"/>
                        </a:rPr>
                        <a:t>Not for biochemical analysis</a:t>
                      </a:r>
                    </a:p>
                  </a:txBody>
                  <a:tcPr marL="140820" marR="84492" marT="88013" marB="88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67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687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20E1-E621-4325-8BF7-749202940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🧑🌾 5.7 Applied Techniques (Quality Testing &amp; Export Standards)</a:t>
            </a:r>
            <a:br>
              <a:rPr lang="en-US" b="1" dirty="0"/>
            </a:br>
            <a:r>
              <a:rPr lang="en-US" b="1" dirty="0"/>
              <a:t>Common On-Farm &amp; Packhouse Quality 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A0794-1076-49BC-AC8A-8EAC6EE63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1. Refractometer (Brix):</a:t>
            </a:r>
            <a:endParaRPr lang="en-US" dirty="0"/>
          </a:p>
          <a:p>
            <a:pPr lvl="1"/>
            <a:r>
              <a:rPr lang="en-US" dirty="0"/>
              <a:t>Measures soluble solids (mostly sugars).</a:t>
            </a:r>
          </a:p>
          <a:p>
            <a:pPr lvl="1"/>
            <a:r>
              <a:rPr lang="en-US" dirty="0"/>
              <a:t>Quick, easy indicator of sweetness/maturity.</a:t>
            </a:r>
          </a:p>
          <a:p>
            <a:pPr lvl="1"/>
            <a:r>
              <a:rPr lang="en-US" b="1" dirty="0"/>
              <a:t>Use:</a:t>
            </a:r>
            <a:r>
              <a:rPr lang="en-US" dirty="0"/>
              <a:t> Fruits, vegetables, juices.</a:t>
            </a:r>
          </a:p>
          <a:p>
            <a:r>
              <a:rPr lang="en-US" b="1" dirty="0"/>
              <a:t>2. Penetrometer (Firmness):</a:t>
            </a:r>
            <a:endParaRPr lang="en-US" dirty="0"/>
          </a:p>
          <a:p>
            <a:pPr lvl="1"/>
            <a:r>
              <a:rPr lang="en-US" dirty="0"/>
              <a:t>Measures force needed to pierce the fruit.</a:t>
            </a:r>
          </a:p>
          <a:p>
            <a:pPr lvl="1"/>
            <a:r>
              <a:rPr lang="en-US" dirty="0"/>
              <a:t>Indicates texture, ripeness, shelf life.</a:t>
            </a:r>
          </a:p>
          <a:p>
            <a:pPr lvl="1"/>
            <a:r>
              <a:rPr lang="en-US" b="1" dirty="0"/>
              <a:t>Use:</a:t>
            </a:r>
            <a:r>
              <a:rPr lang="en-US" dirty="0"/>
              <a:t> Apples, pears, kiwifruit, avocados.</a:t>
            </a:r>
          </a:p>
          <a:p>
            <a:r>
              <a:rPr lang="en-US" b="1" dirty="0"/>
              <a:t>3. Titratable Acidity (TA):</a:t>
            </a:r>
            <a:endParaRPr lang="en-US" dirty="0"/>
          </a:p>
          <a:p>
            <a:pPr lvl="1"/>
            <a:r>
              <a:rPr lang="en-US" dirty="0"/>
              <a:t>Measures total acid content by titration with a base.</a:t>
            </a:r>
          </a:p>
          <a:p>
            <a:pPr lvl="1"/>
            <a:r>
              <a:rPr lang="en-US" dirty="0"/>
              <a:t>Combined with Brix gives the </a:t>
            </a:r>
            <a:r>
              <a:rPr lang="en-US" b="1" dirty="0" err="1"/>
              <a:t>Brix:Acid</a:t>
            </a:r>
            <a:r>
              <a:rPr lang="en-US" b="1" dirty="0"/>
              <a:t> ratio</a:t>
            </a:r>
            <a:r>
              <a:rPr lang="en-US" dirty="0"/>
              <a:t> (flavor index).</a:t>
            </a:r>
          </a:p>
          <a:p>
            <a:pPr lvl="1"/>
            <a:r>
              <a:rPr lang="en-US" b="1" dirty="0"/>
              <a:t>Use:</a:t>
            </a:r>
            <a:r>
              <a:rPr lang="en-US" dirty="0"/>
              <a:t> Citrus, grapes, tomatoes.</a:t>
            </a:r>
          </a:p>
          <a:p>
            <a:r>
              <a:rPr lang="en-US" b="1" dirty="0"/>
              <a:t>4. Color Charts/Meters:</a:t>
            </a:r>
            <a:endParaRPr lang="en-US" dirty="0"/>
          </a:p>
          <a:p>
            <a:pPr lvl="1"/>
            <a:r>
              <a:rPr lang="en-US" dirty="0"/>
              <a:t>Standardized visual or digital assessment of peel/flesh color (ripeness, variety).</a:t>
            </a:r>
          </a:p>
          <a:p>
            <a:pPr lvl="1"/>
            <a:r>
              <a:rPr lang="en-US" b="1" dirty="0"/>
              <a:t>Use:</a:t>
            </a:r>
            <a:r>
              <a:rPr lang="en-US" dirty="0"/>
              <a:t> All fruits and vegetables.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3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33667C-8473-420C-BC3C-B307DCC072F9}"/>
              </a:ext>
            </a:extLst>
          </p:cNvPr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PowerPoint Presentation: Module V</a:t>
            </a:r>
          </a:p>
          <a:p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Title: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Analytical &amp; Biochemical Techniques</a:t>
            </a:r>
            <a:b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Course: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HORT 202 · Plant Biochemistry for Horticulture</a:t>
            </a:r>
          </a:p>
        </p:txBody>
      </p:sp>
    </p:spTree>
    <p:extLst>
      <p:ext uri="{BB962C8B-B14F-4D97-AF65-F5344CB8AC3E}">
        <p14:creationId xmlns:p14="http://schemas.microsoft.com/office/powerpoint/2010/main" val="1318160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35E3D-3603-4AA7-A05F-D56BADABF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🧑🌾 5.7 Applied Techniques (Quality Testing &amp; Export Standards) </a:t>
            </a:r>
            <a:br>
              <a:rPr lang="en-US" b="1" dirty="0"/>
            </a:br>
            <a:r>
              <a:rPr lang="en-US" b="1" dirty="0"/>
              <a:t>Meeting Export &amp; Industry Standards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1A469-3A38-440C-ADF1-654F56304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Why Standards Exist:</a:t>
            </a:r>
            <a:endParaRPr lang="en-US" dirty="0"/>
          </a:p>
          <a:p>
            <a:pPr lvl="1"/>
            <a:r>
              <a:rPr lang="en-US" dirty="0"/>
              <a:t>Ensure </a:t>
            </a:r>
            <a:r>
              <a:rPr lang="en-US" b="1" dirty="0"/>
              <a:t>consistency and quality</a:t>
            </a:r>
            <a:r>
              <a:rPr lang="en-US" dirty="0"/>
              <a:t> for consumers.</a:t>
            </a:r>
          </a:p>
          <a:p>
            <a:pPr lvl="1"/>
            <a:r>
              <a:rPr lang="en-US" dirty="0"/>
              <a:t>Meet </a:t>
            </a:r>
            <a:r>
              <a:rPr lang="en-US" b="1" dirty="0"/>
              <a:t>phytosanitary</a:t>
            </a:r>
            <a:r>
              <a:rPr lang="en-US" dirty="0"/>
              <a:t> (pest/disease-free) requirements.</a:t>
            </a:r>
          </a:p>
          <a:p>
            <a:pPr lvl="1"/>
            <a:r>
              <a:rPr lang="en-US" dirty="0"/>
              <a:t>Comply with </a:t>
            </a:r>
            <a:r>
              <a:rPr lang="en-US" b="1" dirty="0"/>
              <a:t>maximum residue limits (MRLs)</a:t>
            </a:r>
            <a:r>
              <a:rPr lang="en-US" dirty="0"/>
              <a:t> for pesticides.</a:t>
            </a:r>
          </a:p>
          <a:p>
            <a:r>
              <a:rPr lang="en-US" b="1" dirty="0"/>
              <a:t>What Gets Tested for Export?</a:t>
            </a:r>
            <a:endParaRPr lang="en-US" dirty="0"/>
          </a:p>
          <a:p>
            <a:pPr lvl="1"/>
            <a:r>
              <a:rPr lang="en-US" b="1" dirty="0"/>
              <a:t>Appearance:</a:t>
            </a:r>
            <a:r>
              <a:rPr lang="en-US" dirty="0"/>
              <a:t> Size, shape, color, freedom from defects.</a:t>
            </a:r>
          </a:p>
          <a:p>
            <a:pPr lvl="1"/>
            <a:r>
              <a:rPr lang="en-US" b="1" dirty="0"/>
              <a:t>Maturity indices:</a:t>
            </a:r>
            <a:r>
              <a:rPr lang="en-US" dirty="0"/>
              <a:t> Brix, TA, firmness, starch content.</a:t>
            </a:r>
          </a:p>
          <a:p>
            <a:pPr lvl="1"/>
            <a:r>
              <a:rPr lang="en-US" b="1" dirty="0"/>
              <a:t>Food safety:</a:t>
            </a:r>
            <a:r>
              <a:rPr lang="en-US" dirty="0"/>
              <a:t> Pesticide residues, microbial contamination (e.g., </a:t>
            </a:r>
            <a:r>
              <a:rPr lang="en-US" i="1" dirty="0"/>
              <a:t>E. coli</a:t>
            </a:r>
            <a:r>
              <a:rPr lang="en-US" dirty="0"/>
              <a:t>, </a:t>
            </a:r>
            <a:r>
              <a:rPr lang="en-US" i="1" dirty="0"/>
              <a:t>Salmonella</a:t>
            </a:r>
            <a:r>
              <a:rPr lang="en-US" dirty="0"/>
              <a:t>).</a:t>
            </a:r>
          </a:p>
          <a:p>
            <a:pPr lvl="1"/>
            <a:r>
              <a:rPr lang="en-US" b="1" dirty="0"/>
              <a:t>Nutritional labeling:</a:t>
            </a:r>
            <a:r>
              <a:rPr lang="en-US" dirty="0"/>
              <a:t> Vitamins, minerals (for processed products).</a:t>
            </a:r>
          </a:p>
          <a:p>
            <a:r>
              <a:rPr lang="en-US" b="1" dirty="0"/>
              <a:t>Key Organizations:</a:t>
            </a:r>
            <a:r>
              <a:rPr lang="en-US" dirty="0"/>
              <a:t> </a:t>
            </a:r>
            <a:r>
              <a:rPr lang="en-US" dirty="0" err="1"/>
              <a:t>GlobalG.A.P</a:t>
            </a:r>
            <a:r>
              <a:rPr lang="en-US" dirty="0"/>
              <a:t>., Codex Alimentarius, national export boards (e.g., Ethiopian Horticulture Producer Exporters Association).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16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13D0D-4FFB-4579-BBC4-C269A713B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Concepts Review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2FAEF-77CB-45B7-8F4D-978A5A2F2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Lab Fundamentals:</a:t>
            </a:r>
            <a:r>
              <a:rPr lang="en-US" dirty="0"/>
              <a:t> Safety first! Know your glassware, how to make solutions, and the importance of </a:t>
            </a:r>
            <a:r>
              <a:rPr lang="en-US" b="1" dirty="0"/>
              <a:t>buffers</a:t>
            </a:r>
            <a:r>
              <a:rPr lang="en-US" dirty="0"/>
              <a:t> for biochemical work.</a:t>
            </a:r>
          </a:p>
          <a:p>
            <a:r>
              <a:rPr lang="en-US" b="1" dirty="0"/>
              <a:t>Enzyme Assays:</a:t>
            </a:r>
            <a:r>
              <a:rPr lang="en-US" dirty="0"/>
              <a:t> Measure activity by following substrate loss or product gain. Control </a:t>
            </a:r>
            <a:r>
              <a:rPr lang="en-US" b="1" dirty="0"/>
              <a:t>pH, temperature, and substrate</a:t>
            </a:r>
            <a:r>
              <a:rPr lang="en-US" dirty="0"/>
              <a:t> to get valid results.</a:t>
            </a:r>
          </a:p>
          <a:p>
            <a:r>
              <a:rPr lang="en-US" b="1" dirty="0"/>
              <a:t>Data Analysis:</a:t>
            </a:r>
            <a:r>
              <a:rPr lang="en-US" dirty="0"/>
              <a:t> Use </a:t>
            </a:r>
            <a:r>
              <a:rPr lang="en-US" b="1" dirty="0"/>
              <a:t>means and SD</a:t>
            </a:r>
            <a:r>
              <a:rPr lang="en-US" dirty="0"/>
              <a:t> to summarize; graphs to visualize; statistics to test significance. Always interpret in biological context.</a:t>
            </a:r>
          </a:p>
          <a:p>
            <a:r>
              <a:rPr lang="en-US" b="1" dirty="0"/>
              <a:t>Field Methods:</a:t>
            </a:r>
            <a:r>
              <a:rPr lang="en-US" dirty="0"/>
              <a:t> </a:t>
            </a:r>
            <a:r>
              <a:rPr lang="en-US" b="1" dirty="0"/>
              <a:t>Random, representative sampling</a:t>
            </a:r>
            <a:r>
              <a:rPr lang="en-US" dirty="0"/>
              <a:t> is critical. </a:t>
            </a:r>
            <a:r>
              <a:rPr lang="en-US" b="1" dirty="0"/>
              <a:t>Preserve samples immediately</a:t>
            </a:r>
            <a:r>
              <a:rPr lang="en-US" dirty="0"/>
              <a:t> (cool, freeze, liquid N₂) to stop metabolic changes.</a:t>
            </a:r>
          </a:p>
          <a:p>
            <a:r>
              <a:rPr lang="en-US" b="1" dirty="0"/>
              <a:t>Applied Techniques:</a:t>
            </a:r>
            <a:r>
              <a:rPr lang="en-US" dirty="0"/>
              <a:t> On-farm tests (Brix, firmness, TA) are quick quality indicators. </a:t>
            </a:r>
            <a:r>
              <a:rPr lang="en-US" b="1" dirty="0"/>
              <a:t>Export standards</a:t>
            </a:r>
            <a:r>
              <a:rPr lang="en-US" dirty="0"/>
              <a:t> ensure safety, consistency, and market access.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262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67BF-1EE2-4F7D-9B81-E73E593BC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Sample Quiz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07662-B142-477E-AA44-E3DFBA857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You need to measure the activity of an enzyme with an optimal pH of 7.5. What type of solution must you use to prepare your sample extract, and why?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student measures the Brix of 10 mangoes from a single tree and 10 from another tree. What statistical test would you recommend to see if the difference in average Brix is significant?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 are collecting leaf samples from a coffee plantation to analyze antioxidant content. It is a hot, sunny day, and the lab is 2 hours away. How should you handle the samples during transport, and why?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exporter of Ethiopian green beans needs to meet European Union standards. Name three types of tests their beans might be subjected to before shipment.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the difference between using a </a:t>
            </a:r>
            <a:r>
              <a:rPr lang="en-US" b="1" dirty="0"/>
              <a:t>refractometer</a:t>
            </a:r>
            <a:r>
              <a:rPr lang="en-US" dirty="0"/>
              <a:t> to measure Brix and using a </a:t>
            </a:r>
            <a:r>
              <a:rPr lang="en-US" b="1" dirty="0"/>
              <a:t>titration</a:t>
            </a:r>
            <a:r>
              <a:rPr lang="en-US" dirty="0"/>
              <a:t> to measure acidity. What quality index do these two values together create?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7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11BD8-EA32-4972-B1AE-D0352ED5D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Module V 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B372C-E582-4355-BEFB-D9925E4EC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Focus:</a:t>
            </a:r>
            <a:r>
              <a:rPr lang="en-US" dirty="0"/>
              <a:t> The practical tools and techniques used to measure plant biochemical properties.</a:t>
            </a:r>
          </a:p>
          <a:p>
            <a:r>
              <a:rPr lang="en-US" b="1" dirty="0"/>
              <a:t>Why This Matters for Horticulturists:</a:t>
            </a:r>
            <a:endParaRPr lang="en-US" dirty="0"/>
          </a:p>
          <a:p>
            <a:pPr lvl="1"/>
            <a:r>
              <a:rPr lang="en-US" b="1" dirty="0"/>
              <a:t>Quality control:</a:t>
            </a:r>
            <a:r>
              <a:rPr lang="en-US" dirty="0"/>
              <a:t> Testing for sugars (Brix), acids, pigments, and nutrients.</a:t>
            </a:r>
          </a:p>
          <a:p>
            <a:pPr lvl="1"/>
            <a:r>
              <a:rPr lang="en-US" b="1" dirty="0"/>
              <a:t>Research:</a:t>
            </a:r>
            <a:r>
              <a:rPr lang="en-US" dirty="0"/>
              <a:t> Understanding how treatments (fertilizer, stress, storage) affect crop metabolism.</a:t>
            </a:r>
          </a:p>
          <a:p>
            <a:pPr lvl="1"/>
            <a:r>
              <a:rPr lang="en-US" b="1" dirty="0"/>
              <a:t>Compliance:</a:t>
            </a:r>
            <a:r>
              <a:rPr lang="en-US" dirty="0"/>
              <a:t> Meeting export and industry standards for quality and safety.</a:t>
            </a:r>
          </a:p>
          <a:p>
            <a:r>
              <a:rPr lang="en-US" b="1" dirty="0"/>
              <a:t>Key Topics:</a:t>
            </a:r>
            <a:endParaRPr lang="en-US" dirty="0"/>
          </a:p>
          <a:p>
            <a:pPr lvl="1"/>
            <a:r>
              <a:rPr lang="en-US" dirty="0"/>
              <a:t>Working safely and accurately in the lab.</a:t>
            </a:r>
          </a:p>
          <a:p>
            <a:pPr lvl="1"/>
            <a:r>
              <a:rPr lang="en-US" dirty="0"/>
              <a:t>Key analytical methods (spectrophotometry, chromatography, enzyme assays).</a:t>
            </a:r>
          </a:p>
          <a:p>
            <a:pPr lvl="1"/>
            <a:r>
              <a:rPr lang="en-US" dirty="0"/>
              <a:t>Collecting and preserving samples in the field.</a:t>
            </a:r>
          </a:p>
          <a:p>
            <a:pPr lvl="1"/>
            <a:r>
              <a:rPr lang="en-US" dirty="0"/>
              <a:t>Interpreting data and applying tests for quality.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96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4C41A-AFEB-48FA-94F9-12E60798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🧪 5.1 Laboratory Fundamentals</a:t>
            </a:r>
            <a:br>
              <a:rPr lang="en-US" b="1" dirty="0"/>
            </a:br>
            <a:r>
              <a:rPr lang="en-US" b="1" dirty="0"/>
              <a:t>Safety First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F9B32-E026-49EE-9EF0-6960DA361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Personal Protective Equipment (PPE):</a:t>
            </a:r>
            <a:endParaRPr lang="en-US" dirty="0"/>
          </a:p>
          <a:p>
            <a:pPr lvl="1"/>
            <a:r>
              <a:rPr lang="en-US" b="1" dirty="0"/>
              <a:t>Lab coat:</a:t>
            </a:r>
            <a:r>
              <a:rPr lang="en-US" dirty="0"/>
              <a:t> Protects skin and clothing.</a:t>
            </a:r>
          </a:p>
          <a:p>
            <a:pPr lvl="1"/>
            <a:r>
              <a:rPr lang="en-US" b="1" dirty="0"/>
              <a:t>Safety goggles:</a:t>
            </a:r>
            <a:r>
              <a:rPr lang="en-US" dirty="0"/>
              <a:t> Mandatory when handling chemicals, glassware under pressure, or biological samples.</a:t>
            </a:r>
          </a:p>
          <a:p>
            <a:pPr lvl="1"/>
            <a:r>
              <a:rPr lang="en-US" b="1" dirty="0"/>
              <a:t>Gloves:</a:t>
            </a:r>
            <a:r>
              <a:rPr lang="en-US" dirty="0"/>
              <a:t> Nitrile gloves for most chemicals; heat-resistant gloves for hot objects.</a:t>
            </a:r>
          </a:p>
          <a:p>
            <a:r>
              <a:rPr lang="en-US" b="1" dirty="0"/>
              <a:t>General Lab Safety Rules:</a:t>
            </a:r>
            <a:endParaRPr lang="en-US" dirty="0"/>
          </a:p>
          <a:p>
            <a:pPr lvl="1"/>
            <a:r>
              <a:rPr lang="en-US" dirty="0"/>
              <a:t>No eating, drinking, or applying cosmetics.</a:t>
            </a:r>
          </a:p>
          <a:p>
            <a:pPr lvl="1"/>
            <a:r>
              <a:rPr lang="en-US" dirty="0"/>
              <a:t>Know the location of safety equipment: eyewash station, first aid kit, fire extinguisher.</a:t>
            </a:r>
          </a:p>
          <a:p>
            <a:pPr lvl="1"/>
            <a:r>
              <a:rPr lang="en-US" dirty="0"/>
              <a:t>Dispose of waste properly (sharps container for broken glass/biohazards; chemical waste according to protocol).</a:t>
            </a:r>
          </a:p>
          <a:p>
            <a:pPr lvl="1"/>
            <a:r>
              <a:rPr lang="en-US" dirty="0"/>
              <a:t>Always label everything clearly.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12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3BE0-92AC-4AF6-B8FB-B3C97BA8A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5.1 Laboratory Fundamentals </a:t>
            </a:r>
            <a:br>
              <a:rPr lang="en-US" b="1" dirty="0"/>
            </a:br>
            <a:r>
              <a:rPr lang="en-US" b="1" dirty="0"/>
              <a:t>Essential Lab Tools &amp; Preparation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05D41-9A10-450B-A644-EE6540C15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Glassware &amp; Plasticware:</a:t>
            </a:r>
            <a:endParaRPr lang="en-US" dirty="0"/>
          </a:p>
          <a:p>
            <a:pPr lvl="1"/>
            <a:r>
              <a:rPr lang="en-US" b="1" dirty="0"/>
              <a:t>Volumetric flasks:</a:t>
            </a:r>
            <a:r>
              <a:rPr lang="en-US" dirty="0"/>
              <a:t> For precise solution preparation.</a:t>
            </a:r>
          </a:p>
          <a:p>
            <a:pPr lvl="1"/>
            <a:r>
              <a:rPr lang="en-US" b="1" dirty="0"/>
              <a:t>Beakers/Erlenmeyer flasks:</a:t>
            </a:r>
            <a:r>
              <a:rPr lang="en-US" dirty="0"/>
              <a:t> For mixing and heating.</a:t>
            </a:r>
          </a:p>
          <a:p>
            <a:pPr lvl="1"/>
            <a:r>
              <a:rPr lang="en-US" b="1" dirty="0"/>
              <a:t>Pipettes (graduated, micropipettes):</a:t>
            </a:r>
            <a:r>
              <a:rPr lang="en-US" dirty="0"/>
              <a:t> For accurate liquid measurement.</a:t>
            </a:r>
          </a:p>
          <a:p>
            <a:pPr lvl="1"/>
            <a:r>
              <a:rPr lang="en-US" b="1" dirty="0"/>
              <a:t>Centrifuge tubes, cuvettes</a:t>
            </a:r>
            <a:r>
              <a:rPr lang="en-US" dirty="0"/>
              <a:t> (for spectrophotometry).</a:t>
            </a:r>
          </a:p>
          <a:p>
            <a:r>
              <a:rPr lang="en-US" b="1" dirty="0"/>
              <a:t>Solutions &amp; Buffers:</a:t>
            </a:r>
            <a:endParaRPr lang="en-US" dirty="0"/>
          </a:p>
          <a:p>
            <a:pPr lvl="1"/>
            <a:r>
              <a:rPr lang="en-US" b="1" dirty="0"/>
              <a:t>Solvent:</a:t>
            </a:r>
            <a:r>
              <a:rPr lang="en-US" dirty="0"/>
              <a:t> The liquid dissolving a substance (often water, ethanol).</a:t>
            </a:r>
          </a:p>
          <a:p>
            <a:pPr lvl="1"/>
            <a:r>
              <a:rPr lang="en-US" b="1" dirty="0"/>
              <a:t>Solute:</a:t>
            </a:r>
            <a:r>
              <a:rPr lang="en-US" dirty="0"/>
              <a:t> The substance being dissolved.</a:t>
            </a:r>
          </a:p>
          <a:p>
            <a:pPr lvl="1"/>
            <a:r>
              <a:rPr lang="en-US" b="1" dirty="0"/>
              <a:t>Concentration:</a:t>
            </a:r>
            <a:r>
              <a:rPr lang="en-US" dirty="0"/>
              <a:t> Expressed as molarity (M), percentage (%), or parts per million (ppm).</a:t>
            </a:r>
          </a:p>
          <a:p>
            <a:pPr lvl="1"/>
            <a:r>
              <a:rPr lang="en-US" b="1" dirty="0"/>
              <a:t>Buffers:</a:t>
            </a:r>
            <a:r>
              <a:rPr lang="en-US" dirty="0"/>
              <a:t> Solutions that resist pH change—critical for enzyme assays and extracting biomolecules. Common examples: phosphate buffer, Tris-HCl.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68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B0A68-01FC-4749-9AA1-B3B829F9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🔬 </a:t>
            </a:r>
            <a:r>
              <a:rPr lang="en-US" dirty="0"/>
              <a:t>Spectrophotometry</a:t>
            </a:r>
            <a:br>
              <a:rPr lang="en-US" dirty="0"/>
            </a:br>
            <a:r>
              <a:rPr lang="en-US" dirty="0"/>
              <a:t> Measuring Light Absorption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C99ED-8412-44B6-B4C9-921C83B3E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Basic Principle:</a:t>
            </a:r>
            <a:endParaRPr lang="en-US" dirty="0"/>
          </a:p>
          <a:p>
            <a:pPr lvl="1"/>
            <a:r>
              <a:rPr lang="en-US" dirty="0"/>
              <a:t>Molecules absorb light at specific </a:t>
            </a:r>
            <a:r>
              <a:rPr lang="en-US" b="1" dirty="0"/>
              <a:t>wavelengths (λ)</a:t>
            </a:r>
            <a:r>
              <a:rPr lang="en-US" dirty="0"/>
              <a:t> .</a:t>
            </a:r>
          </a:p>
          <a:p>
            <a:pPr lvl="1"/>
            <a:r>
              <a:rPr lang="en-US" dirty="0"/>
              <a:t>A spectrophotometer measures </a:t>
            </a:r>
            <a:r>
              <a:rPr lang="en-US" b="1" dirty="0"/>
              <a:t>how much light</a:t>
            </a:r>
            <a:r>
              <a:rPr lang="en-US" dirty="0"/>
              <a:t> a sample absorbs.</a:t>
            </a:r>
          </a:p>
          <a:p>
            <a:pPr lvl="1"/>
            <a:r>
              <a:rPr lang="en-US" b="1" dirty="0"/>
              <a:t>Beer-Lambert Law:</a:t>
            </a:r>
            <a:r>
              <a:rPr lang="en-US" dirty="0"/>
              <a:t> Absorbance is directly proportional to:</a:t>
            </a:r>
          </a:p>
          <a:p>
            <a:pPr lvl="2"/>
            <a:r>
              <a:rPr lang="en-US" b="1" dirty="0"/>
              <a:t>Concentration</a:t>
            </a:r>
            <a:r>
              <a:rPr lang="en-US" dirty="0"/>
              <a:t> of the absorbing molecule</a:t>
            </a:r>
          </a:p>
          <a:p>
            <a:pPr lvl="2"/>
            <a:r>
              <a:rPr lang="en-US" b="1" dirty="0"/>
              <a:t>Path length</a:t>
            </a:r>
            <a:r>
              <a:rPr lang="en-US" dirty="0"/>
              <a:t> (cuvette width)</a:t>
            </a:r>
          </a:p>
          <a:p>
            <a:r>
              <a:rPr lang="en-US" b="1" dirty="0"/>
              <a:t>Key Components of a Spectrophotometer:</a:t>
            </a:r>
            <a:endParaRPr lang="en-US" dirty="0"/>
          </a:p>
          <a:p>
            <a:pPr lvl="1"/>
            <a:r>
              <a:rPr lang="en-US" b="1" dirty="0"/>
              <a:t>Light source:</a:t>
            </a:r>
            <a:r>
              <a:rPr lang="en-US" dirty="0"/>
              <a:t> Produces light across wavelengths (UV, visible).</a:t>
            </a:r>
          </a:p>
          <a:p>
            <a:pPr lvl="1"/>
            <a:r>
              <a:rPr lang="en-US" b="1" dirty="0"/>
              <a:t>Monochromator:</a:t>
            </a:r>
            <a:r>
              <a:rPr lang="en-US" dirty="0"/>
              <a:t> Selects a specific wavelength.</a:t>
            </a:r>
          </a:p>
          <a:p>
            <a:pPr lvl="1"/>
            <a:r>
              <a:rPr lang="en-US" b="1" dirty="0"/>
              <a:t>Sample holder (cuvette):</a:t>
            </a:r>
            <a:r>
              <a:rPr lang="en-US" dirty="0"/>
              <a:t> Holds the liquid sample.</a:t>
            </a:r>
          </a:p>
          <a:p>
            <a:pPr lvl="1"/>
            <a:r>
              <a:rPr lang="en-US" b="1" dirty="0"/>
              <a:t>Detector:</a:t>
            </a:r>
            <a:r>
              <a:rPr lang="en-US" dirty="0"/>
              <a:t> Measures light passing through the sample.</a:t>
            </a:r>
          </a:p>
          <a:p>
            <a:pPr lvl="1"/>
            <a:r>
              <a:rPr lang="en-US" b="1" dirty="0"/>
              <a:t>Display:</a:t>
            </a:r>
            <a:r>
              <a:rPr lang="en-US" dirty="0"/>
              <a:t> Shows absorbance or transmittance value.</a:t>
            </a:r>
          </a:p>
          <a:p>
            <a:r>
              <a:rPr lang="en-US" b="1" dirty="0"/>
              <a:t>Key Terms:</a:t>
            </a:r>
            <a:endParaRPr lang="en-US" dirty="0"/>
          </a:p>
          <a:p>
            <a:pPr lvl="1"/>
            <a:r>
              <a:rPr lang="en-US" b="1" dirty="0"/>
              <a:t>Absorbance (A):</a:t>
            </a:r>
            <a:r>
              <a:rPr lang="en-US" dirty="0"/>
              <a:t> Light absorbed by the sample.</a:t>
            </a:r>
          </a:p>
          <a:p>
            <a:pPr lvl="1"/>
            <a:r>
              <a:rPr lang="en-US" b="1" dirty="0"/>
              <a:t>Transmittance (%T):</a:t>
            </a:r>
            <a:r>
              <a:rPr lang="en-US" dirty="0"/>
              <a:t> Light that passes through.</a:t>
            </a:r>
          </a:p>
          <a:p>
            <a:pPr lvl="1"/>
            <a:r>
              <a:rPr lang="en-US" b="1" dirty="0"/>
              <a:t>Blank (Reference):</a:t>
            </a:r>
            <a:r>
              <a:rPr lang="en-US" dirty="0"/>
              <a:t> The solvent without the sample—used to "zero" the machine.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454B8-09B8-4415-8EC6-66AB3FF2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Applications in Horticulture</a:t>
            </a:r>
            <a:br>
              <a:rPr lang="en-US" b="1" dirty="0"/>
            </a:br>
            <a:r>
              <a:rPr lang="en-US" dirty="0"/>
              <a:t>What Can We Measure?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F0395-016D-4AA8-8C47-6FDEA1B83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Horticultural Assays Using Spectrophotometry: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474A34-5801-4602-9DE4-A3BE881F3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095971"/>
              </p:ext>
            </p:extLst>
          </p:nvPr>
        </p:nvGraphicFramePr>
        <p:xfrm>
          <a:off x="1707017" y="2506661"/>
          <a:ext cx="7174250" cy="4351339"/>
        </p:xfrm>
        <a:graphic>
          <a:graphicData uri="http://schemas.openxmlformats.org/drawingml/2006/table">
            <a:tbl>
              <a:tblPr/>
              <a:tblGrid>
                <a:gridCol w="1533206">
                  <a:extLst>
                    <a:ext uri="{9D8B030D-6E8A-4147-A177-3AD203B41FA5}">
                      <a16:colId xmlns:a16="http://schemas.microsoft.com/office/drawing/2014/main" val="3248086354"/>
                    </a:ext>
                  </a:extLst>
                </a:gridCol>
                <a:gridCol w="1880348">
                  <a:extLst>
                    <a:ext uri="{9D8B030D-6E8A-4147-A177-3AD203B41FA5}">
                      <a16:colId xmlns:a16="http://schemas.microsoft.com/office/drawing/2014/main" val="912125080"/>
                    </a:ext>
                  </a:extLst>
                </a:gridCol>
                <a:gridCol w="1880348">
                  <a:extLst>
                    <a:ext uri="{9D8B030D-6E8A-4147-A177-3AD203B41FA5}">
                      <a16:colId xmlns:a16="http://schemas.microsoft.com/office/drawing/2014/main" val="376884165"/>
                    </a:ext>
                  </a:extLst>
                </a:gridCol>
                <a:gridCol w="1880348">
                  <a:extLst>
                    <a:ext uri="{9D8B030D-6E8A-4147-A177-3AD203B41FA5}">
                      <a16:colId xmlns:a16="http://schemas.microsoft.com/office/drawing/2014/main" val="423081278"/>
                    </a:ext>
                  </a:extLst>
                </a:gridCol>
              </a:tblGrid>
              <a:tr h="317123">
                <a:tc>
                  <a:txBody>
                    <a:bodyPr/>
                    <a:lstStyle/>
                    <a:p>
                      <a:pPr algn="l"/>
                      <a:r>
                        <a:rPr lang="en-US" sz="1200" b="0">
                          <a:effectLst/>
                          <a:latin typeface="quote-cjk-patch"/>
                        </a:rPr>
                        <a:t>Compound</a:t>
                      </a: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>
                          <a:effectLst/>
                          <a:latin typeface="quote-cjk-patch"/>
                        </a:rPr>
                        <a:t>Wavelength (nm)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>
                          <a:effectLst/>
                          <a:latin typeface="quote-cjk-patch"/>
                        </a:rPr>
                        <a:t>Reagent/Method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>
                          <a:effectLst/>
                          <a:latin typeface="quote-cjk-patch"/>
                        </a:rPr>
                        <a:t>Why It Matters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469228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Chlorophyll a/b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645, 663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Acetone/ethanol extraction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Photosynthetic capacity, stress, greening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83187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Carotenoids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470, 480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Same extract as chlorophyll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Fruit color, nutrition (provitamin A)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798227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Anthocyanins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520-535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Acidified methanol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Fruit color, antioxidant content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737925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Total Phenolics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765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Folin-Ciocalteu reagent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Antioxidant capacity, stress response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598606"/>
                  </a:ext>
                </a:extLst>
              </a:tr>
              <a:tr h="691431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Protein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595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Bradford reagent (Coomassie Blue)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Enzyme activity calculations, nitrogen status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312330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Enzyme Activity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340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NADH oxidation/reduction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Many enzyme assays (e.g., malate dehydrogenase)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913123"/>
                  </a:ext>
                </a:extLst>
              </a:tr>
              <a:tr h="504277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Nitrate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410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Salicylic acid method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Nitrogen nutrition, fertilizer management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087718"/>
                  </a:ext>
                </a:extLst>
              </a:tr>
              <a:tr h="317123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quote-cjk-patch"/>
                        </a:rPr>
                        <a:t>Phosphate</a:t>
                      </a:r>
                      <a:endParaRPr lang="en-US" sz="1200" b="0">
                        <a:effectLst/>
                        <a:latin typeface="quote-cjk-patch"/>
                      </a:endParaRPr>
                    </a:p>
                  </a:txBody>
                  <a:tcPr marL="6238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882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effectLst/>
                          <a:latin typeface="quote-cjk-patch"/>
                        </a:rPr>
                        <a:t>Molybdenum blue</a:t>
                      </a:r>
                    </a:p>
                  </a:txBody>
                  <a:tcPr marL="103975" marR="10397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effectLst/>
                          <a:latin typeface="quote-cjk-patch"/>
                        </a:rPr>
                        <a:t>Phosphorus nutrition</a:t>
                      </a:r>
                    </a:p>
                  </a:txBody>
                  <a:tcPr marL="103975" marR="62385" marT="64984" marB="649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68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17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164B-D25D-46CA-80D5-38A5339DF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Spectrophotometry</a:t>
            </a:r>
            <a:br>
              <a:rPr lang="en-US" dirty="0"/>
            </a:br>
            <a:r>
              <a:rPr lang="en-US" dirty="0"/>
              <a:t>Advantages and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4EE69-3F8E-4D08-B785-9B124C034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Advantages:</a:t>
            </a:r>
            <a:endParaRPr lang="en-US" dirty="0"/>
          </a:p>
          <a:p>
            <a:pPr lvl="1"/>
            <a:r>
              <a:rPr lang="en-US" dirty="0"/>
              <a:t>Quick, simple, and relatively inexpensive.</a:t>
            </a:r>
          </a:p>
          <a:p>
            <a:pPr lvl="1"/>
            <a:r>
              <a:rPr lang="en-US" dirty="0"/>
              <a:t>Can process many samples (high throughput).</a:t>
            </a:r>
          </a:p>
          <a:p>
            <a:pPr lvl="1"/>
            <a:r>
              <a:rPr lang="en-US" dirty="0"/>
              <a:t>Quantitative (gives exact concentrations).</a:t>
            </a:r>
          </a:p>
          <a:p>
            <a:r>
              <a:rPr lang="en-US" b="1" dirty="0"/>
              <a:t>Limitations:</a:t>
            </a:r>
            <a:endParaRPr lang="en-US" dirty="0"/>
          </a:p>
          <a:p>
            <a:pPr lvl="1"/>
            <a:r>
              <a:rPr lang="en-US" dirty="0"/>
              <a:t>Measures </a:t>
            </a:r>
            <a:r>
              <a:rPr lang="en-US" b="1" dirty="0"/>
              <a:t>total</a:t>
            </a:r>
            <a:r>
              <a:rPr lang="en-US" dirty="0"/>
              <a:t> compound class (e.g., "total phenolics"), not individual molecules.</a:t>
            </a:r>
          </a:p>
          <a:p>
            <a:pPr lvl="1"/>
            <a:r>
              <a:rPr lang="en-US" dirty="0"/>
              <a:t>Interference from other compounds absorbing at same wavelength.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3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BD8C4-AA63-4BA4-8DB5-636D203E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Chromatography?</a:t>
            </a:r>
            <a:br>
              <a:rPr lang="en-US" b="1" dirty="0"/>
            </a:br>
            <a:r>
              <a:rPr lang="en-US" dirty="0"/>
              <a:t>Chromatography: Separating Mixtures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0842C-1E67-4462-9C97-E89F244B0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Basic Principle:</a:t>
            </a:r>
            <a:endParaRPr lang="en-US" dirty="0"/>
          </a:p>
          <a:p>
            <a:pPr lvl="1"/>
            <a:r>
              <a:rPr lang="en-US" dirty="0"/>
              <a:t>Separates mixtures based on </a:t>
            </a:r>
            <a:r>
              <a:rPr lang="en-US" b="1" dirty="0"/>
              <a:t>differential partitioning</a:t>
            </a:r>
            <a:r>
              <a:rPr lang="en-US" dirty="0"/>
              <a:t> between two phases:</a:t>
            </a:r>
          </a:p>
          <a:p>
            <a:pPr lvl="2"/>
            <a:r>
              <a:rPr lang="en-US" b="1" dirty="0"/>
              <a:t>Stationary phase:</a:t>
            </a:r>
            <a:r>
              <a:rPr lang="en-US" dirty="0"/>
              <a:t> A solid or liquid fixed in place.</a:t>
            </a:r>
          </a:p>
          <a:p>
            <a:pPr lvl="2"/>
            <a:r>
              <a:rPr lang="en-US" b="1" dirty="0"/>
              <a:t>Mobile phase:</a:t>
            </a:r>
            <a:r>
              <a:rPr lang="en-US" dirty="0"/>
              <a:t> A liquid or gas that moves through the stationary phase.</a:t>
            </a:r>
          </a:p>
          <a:p>
            <a:pPr lvl="1"/>
            <a:r>
              <a:rPr lang="en-US" dirty="0"/>
              <a:t>Compounds interact differently with the two phases → they move at different </a:t>
            </a:r>
            <a:r>
              <a:rPr lang="en-US" b="1" dirty="0"/>
              <a:t>rates</a:t>
            </a:r>
            <a:r>
              <a:rPr lang="en-US" dirty="0"/>
              <a:t> → </a:t>
            </a:r>
            <a:r>
              <a:rPr lang="en-US" b="1" dirty="0"/>
              <a:t>separation</a:t>
            </a:r>
            <a:r>
              <a:rPr lang="en-US" dirty="0"/>
              <a:t>.</a:t>
            </a:r>
          </a:p>
          <a:p>
            <a:r>
              <a:rPr lang="en-US" b="1" dirty="0"/>
              <a:t>Simple Analogy:</a:t>
            </a:r>
            <a:endParaRPr lang="en-US" dirty="0"/>
          </a:p>
          <a:p>
            <a:pPr lvl="1"/>
            <a:r>
              <a:rPr lang="en-US" dirty="0"/>
              <a:t>Think of a race where runners (compounds) have different abilities to run through mud (stationary phase). Some are fast (weak interaction), some are slow (strong interaction).</a:t>
            </a:r>
          </a:p>
          <a:p>
            <a:r>
              <a:rPr lang="en-US" b="1" dirty="0"/>
              <a:t>Key Terms:</a:t>
            </a:r>
            <a:endParaRPr lang="en-US" dirty="0"/>
          </a:p>
          <a:p>
            <a:pPr lvl="1"/>
            <a:r>
              <a:rPr lang="en-US" b="1" dirty="0"/>
              <a:t>Retention Time (Rt):</a:t>
            </a:r>
            <a:r>
              <a:rPr lang="en-US" dirty="0"/>
              <a:t> Time a compound takes to travel through the system.</a:t>
            </a:r>
          </a:p>
          <a:p>
            <a:pPr lvl="1"/>
            <a:r>
              <a:rPr lang="en-US" b="1" dirty="0"/>
              <a:t>Chromatogram:</a:t>
            </a:r>
            <a:r>
              <a:rPr lang="en-US" dirty="0"/>
              <a:t> The output graph showing separated peaks.</a:t>
            </a:r>
          </a:p>
          <a:p>
            <a:pPr lvl="1"/>
            <a:r>
              <a:rPr lang="en-US" b="1" dirty="0"/>
              <a:t>Resolution:</a:t>
            </a:r>
            <a:r>
              <a:rPr lang="en-US" dirty="0"/>
              <a:t> How well two peaks are separated.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67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2627</Words>
  <Application>Microsoft Office PowerPoint</Application>
  <PresentationFormat>Widescreen</PresentationFormat>
  <Paragraphs>307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quote-cjk-patch</vt:lpstr>
      <vt:lpstr>Office Theme</vt:lpstr>
      <vt:lpstr>PowerPoint Presentation</vt:lpstr>
      <vt:lpstr>PowerPoint Presentation</vt:lpstr>
      <vt:lpstr>Module V Overview</vt:lpstr>
      <vt:lpstr>🧪 5.1 Laboratory Fundamentals Safety First</vt:lpstr>
      <vt:lpstr>5.1 Laboratory Fundamentals  Essential Lab Tools &amp; Preparation</vt:lpstr>
      <vt:lpstr>🔬 Spectrophotometry  Measuring Light Absorption </vt:lpstr>
      <vt:lpstr>Applications in Horticulture What Can We Measure? </vt:lpstr>
      <vt:lpstr>Spectrophotometry Advantages and limitations</vt:lpstr>
      <vt:lpstr>What is Chromatography? Chromatography: Separating Mixtures </vt:lpstr>
      <vt:lpstr>Types &amp; Horticultural Applications Chromatography Methods for Horticulture</vt:lpstr>
      <vt:lpstr>Why Chromatography Matters in Horticulture:</vt:lpstr>
      <vt:lpstr>Spectrophotometry vs. Chromatography  </vt:lpstr>
      <vt:lpstr>5.4 Enzyme Assays Principles of Enzyme Assays</vt:lpstr>
      <vt:lpstr>5.4 Enzyme Assays  Factors Affecting Enzyme Activity (Kinetics)</vt:lpstr>
      <vt:lpstr>5.5 Data Analysis From Raw Data to Results</vt:lpstr>
      <vt:lpstr>5.5 Data Analysis  Interpreting Biochemical Data</vt:lpstr>
      <vt:lpstr>🌿 5.6 Field Methods Collecting Representative Samples</vt:lpstr>
      <vt:lpstr>5.6 Field Methods  Sample Preservation &amp; Transport</vt:lpstr>
      <vt:lpstr>🧑🌾 5.7 Applied Techniques (Quality Testing &amp; Export Standards) Common On-Farm &amp; Packhouse Quality Tests</vt:lpstr>
      <vt:lpstr>🧑🌾 5.7 Applied Techniques (Quality Testing &amp; Export Standards)  Meeting Export &amp; Industry Standards</vt:lpstr>
      <vt:lpstr>Key Concepts Review</vt:lpstr>
      <vt:lpstr>Sample Quiz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Muanenda</dc:creator>
  <cp:lastModifiedBy>Mitiku Muanenda</cp:lastModifiedBy>
  <cp:revision>8</cp:revision>
  <dcterms:created xsi:type="dcterms:W3CDTF">2026-03-14T12:47:22Z</dcterms:created>
  <dcterms:modified xsi:type="dcterms:W3CDTF">2026-03-14T14:35:23Z</dcterms:modified>
</cp:coreProperties>
</file>