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961A5-6D4C-4806-A6C2-48ED5E0CA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13350D-68FE-4851-B8B5-E585B0A9A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41416-1237-4CE9-8D28-B9E32EAE1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35D-4DA2-4016-B025-D22A7A45BD34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4EA21-0046-429F-9CCD-590193068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7E1F9-A004-409C-8DFA-A64558CED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398B1-8490-4476-9B04-A9A093E9D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9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ED9D8-AB95-4F3F-B2F7-E57E25BB2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20403E-3B61-441E-ACA2-42A8F1490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628FD3-D2BD-4393-AB42-8586455A2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35D-4DA2-4016-B025-D22A7A45BD34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0CFFE-DA24-4CE0-A4FE-7A09BE1B0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D1241-C4F4-43B1-ABBC-1438748E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398B1-8490-4476-9B04-A9A093E9D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06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66A812-D94E-41E4-87AE-06A4C0E11B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00FE81-9B5D-4B24-95B5-32769003F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7AF01-F1F4-4C93-9ADF-0C380D16E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35D-4DA2-4016-B025-D22A7A45BD34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1F4D2-F923-4AD0-9BD9-C79F2CBE8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A1455-3FFA-4B1D-B955-147653C10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398B1-8490-4476-9B04-A9A093E9D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84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D2C75-2D95-48C1-AD0B-906459BCE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701F2-0375-45DB-B6D4-17458955B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26C98-ACFE-4FFE-867A-FE00E1198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35D-4DA2-4016-B025-D22A7A45BD34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0703D-B67F-4684-A5A4-7F0557DFC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59EC6-2A0A-413D-92A7-D742DE262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398B1-8490-4476-9B04-A9A093E9D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99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CDFF1-D050-48BA-A8A0-9E1F394D0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300C7-5065-405A-89C2-B662EED12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D605C-1E6A-48F4-92BE-9FBFEC751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35D-4DA2-4016-B025-D22A7A45BD34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5A273-F28D-4763-B72E-E56BFE36C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FD3A0-A00F-4C2C-8EB3-53E60B995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398B1-8490-4476-9B04-A9A093E9D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20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414A0-17AA-47AA-AC98-9BF7E59C7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D6A9B-339D-435E-8D21-3E21CB067A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4D4D8-EEED-46E1-A667-1B8DFDB403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523DC-E77D-431D-84DF-0C93FC9C4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35D-4DA2-4016-B025-D22A7A45BD34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142EAD-86E7-4A4F-B0E4-0938F53A8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85F9B-1110-401B-B6B4-573432DAB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398B1-8490-4476-9B04-A9A093E9D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67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02DEA-8B0F-4C02-A73D-9F6075A0D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17F1B-7E36-4785-9ED3-B2CAE69C4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55043D-FFF3-4EA2-880A-013BC1FF79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3C7E37-DD4D-4A06-BB0C-87871BEDEF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54A0DD-86F7-453B-97D8-67A3AF2859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794641-6E78-4C70-8117-6543BD21A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35D-4DA2-4016-B025-D22A7A45BD34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616875-5CA3-4853-90B3-F424DB535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4DB741-AA8F-4722-BD77-AEA265000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398B1-8490-4476-9B04-A9A093E9D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0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75DCB-3A5E-4D34-9F83-FE252300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7226B6-D6A2-40FB-A9D1-21532D8C6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35D-4DA2-4016-B025-D22A7A45BD34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1EFAE0-B6E0-4E02-B2F9-DDF897EFF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1530A2-59C6-4BA7-BF04-CA01D96F6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398B1-8490-4476-9B04-A9A093E9D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68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B439B3-2E93-4215-8A01-E4418AD3A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35D-4DA2-4016-B025-D22A7A45BD34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A267B8-3FA3-4475-B872-FCC880872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4FE9F2-F337-4BFE-8246-078CE91C9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398B1-8490-4476-9B04-A9A093E9D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50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6B757-FAF6-45E1-AD1B-A6B09BC52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5467B-5DD0-4EFE-85A3-E42D06B5A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90009-5AB1-410D-A6BE-0A221F786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BE933-4E15-4A57-A649-3C3DE3453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35D-4DA2-4016-B025-D22A7A45BD34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8B007B-AF20-41DB-95E6-64BE4865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62ABF-2E0A-4CFF-BBEF-A32AC993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398B1-8490-4476-9B04-A9A093E9D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18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A6F3-F7FE-4986-9F0E-0D3DF1F76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DE36B3-934E-4DD3-9FD8-598840DD91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C47D5-71B3-408F-A512-34278013D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BBA172-1E71-4E17-8166-71C680610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635D-4DA2-4016-B025-D22A7A45BD34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DF2E3-9DA8-4167-AF36-2D7B7E92A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B5479D-3FEA-4E4D-B6C1-23578CF7B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398B1-8490-4476-9B04-A9A093E9D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56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0A3AA3-BC12-4249-A92B-4B9A67B21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2EA23-A8F7-4D82-8C7B-A29872BDE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BEAD0-907D-4B52-A31D-84BE6157F7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D635D-4DA2-4016-B025-D22A7A45BD34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5014F-B753-46A0-9A17-CF89E5BB75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B23C5-3B25-4FA7-B0E0-94C07D94E4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398B1-8490-4476-9B04-A9A093E9D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3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6CF91F6-D1EF-4D9C-8216-F4D8F0DB4518}"/>
              </a:ext>
            </a:extLst>
          </p:cNvPr>
          <p:cNvSpPr/>
          <p:nvPr/>
        </p:nvSpPr>
        <p:spPr>
          <a:xfrm>
            <a:off x="3048000" y="29673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F1115"/>
                </a:solidFill>
                <a:effectLst/>
                <a:latin typeface="quote-cjk-patch"/>
              </a:rPr>
              <a:t>PowerPoint Presentation: Module VI</a:t>
            </a:r>
          </a:p>
          <a:p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Title: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Ethiopian Case Studies: Biochemistry in Context</a:t>
            </a:r>
            <a:b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</a:br>
            <a:r>
              <a:rPr lang="en-US" b="1" i="0" dirty="0">
                <a:solidFill>
                  <a:srgbClr val="0F1115"/>
                </a:solidFill>
                <a:effectLst/>
                <a:latin typeface="quote-cjk-patch"/>
              </a:rPr>
              <a:t>Course:</a:t>
            </a:r>
            <a:r>
              <a:rPr lang="en-US" b="0" i="0" dirty="0">
                <a:solidFill>
                  <a:srgbClr val="0F1115"/>
                </a:solidFill>
                <a:effectLst/>
                <a:latin typeface="quote-cjk-patch"/>
              </a:rPr>
              <a:t> HORT 202 · Plant Biochemistry for Horticulture</a:t>
            </a:r>
          </a:p>
        </p:txBody>
      </p:sp>
    </p:spTree>
    <p:extLst>
      <p:ext uri="{BB962C8B-B14F-4D97-AF65-F5344CB8AC3E}">
        <p14:creationId xmlns:p14="http://schemas.microsoft.com/office/powerpoint/2010/main" val="4127172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E48FC-733B-4477-B404-2B3799136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6.4 </a:t>
            </a:r>
            <a:r>
              <a:rPr lang="en-US" b="1" dirty="0" err="1"/>
              <a:t>Teff</a:t>
            </a:r>
            <a:r>
              <a:rPr lang="en-US" b="1" dirty="0"/>
              <a:t> and Injera </a:t>
            </a:r>
            <a:br>
              <a:rPr lang="en-US" b="1" dirty="0"/>
            </a:br>
            <a:r>
              <a:rPr lang="en-US" b="1" dirty="0" err="1"/>
              <a:t>Injera</a:t>
            </a:r>
            <a:r>
              <a:rPr lang="en-US" b="1" dirty="0"/>
              <a:t> Fermentation Biochemistry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BE507-206E-4F4A-84F7-B1F0B7BD3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Traditional Process:</a:t>
            </a:r>
            <a:endParaRPr lang="en-US" dirty="0"/>
          </a:p>
          <a:p>
            <a:pPr lvl="1"/>
            <a:r>
              <a:rPr lang="en-US" dirty="0" err="1"/>
              <a:t>Teff</a:t>
            </a:r>
            <a:r>
              <a:rPr lang="en-US" dirty="0"/>
              <a:t> flour mixed with water and </a:t>
            </a:r>
            <a:r>
              <a:rPr lang="en-US" b="1" dirty="0" err="1"/>
              <a:t>ersho</a:t>
            </a:r>
            <a:r>
              <a:rPr lang="en-US" dirty="0"/>
              <a:t> (starter from previous fermentation).</a:t>
            </a:r>
          </a:p>
          <a:p>
            <a:pPr lvl="1"/>
            <a:r>
              <a:rPr lang="en-US" dirty="0"/>
              <a:t>Ferments for 1-3 days.</a:t>
            </a:r>
          </a:p>
          <a:p>
            <a:r>
              <a:rPr lang="en-US" b="1" dirty="0"/>
              <a:t>Microbial Players:</a:t>
            </a:r>
            <a:endParaRPr lang="en-US" dirty="0"/>
          </a:p>
          <a:p>
            <a:pPr lvl="1"/>
            <a:r>
              <a:rPr lang="en-US" b="1" dirty="0"/>
              <a:t>Lactic acid bacteria (LAB):</a:t>
            </a:r>
            <a:r>
              <a:rPr lang="en-US" dirty="0"/>
              <a:t> </a:t>
            </a:r>
            <a:r>
              <a:rPr lang="en-US" i="1" dirty="0"/>
              <a:t>Lactobacillus</a:t>
            </a:r>
            <a:r>
              <a:rPr lang="en-US" dirty="0"/>
              <a:t> species dominate.</a:t>
            </a:r>
          </a:p>
          <a:p>
            <a:pPr lvl="1"/>
            <a:r>
              <a:rPr lang="en-US" b="1" dirty="0"/>
              <a:t>Yeasts:</a:t>
            </a:r>
            <a:r>
              <a:rPr lang="en-US" dirty="0"/>
              <a:t> </a:t>
            </a:r>
            <a:r>
              <a:rPr lang="en-US" i="1" dirty="0"/>
              <a:t>Saccharomyces</a:t>
            </a:r>
            <a:r>
              <a:rPr lang="en-US" dirty="0"/>
              <a:t> and others.</a:t>
            </a:r>
          </a:p>
          <a:p>
            <a:r>
              <a:rPr lang="en-US" b="1" dirty="0"/>
              <a:t>Biochemical Changes:</a:t>
            </a:r>
            <a:endParaRPr lang="en-US" dirty="0"/>
          </a:p>
          <a:p>
            <a:pPr lvl="1"/>
            <a:r>
              <a:rPr lang="en-US" b="1" dirty="0"/>
              <a:t>Starch:</a:t>
            </a:r>
            <a:r>
              <a:rPr lang="en-US" dirty="0"/>
              <a:t> Partially broken down by amylases → sugars for microbes.</a:t>
            </a:r>
          </a:p>
          <a:p>
            <a:pPr lvl="1"/>
            <a:r>
              <a:rPr lang="en-US" b="1" dirty="0"/>
              <a:t>Acid production:</a:t>
            </a:r>
            <a:r>
              <a:rPr lang="en-US" dirty="0"/>
              <a:t> LAB produce lactic and acetic acids → </a:t>
            </a:r>
            <a:r>
              <a:rPr lang="en-US" b="1" dirty="0"/>
              <a:t>sour taste, pH drop</a:t>
            </a:r>
            <a:r>
              <a:rPr lang="en-US" dirty="0"/>
              <a:t> (~3.8-4.2).</a:t>
            </a:r>
          </a:p>
          <a:p>
            <a:pPr lvl="1"/>
            <a:r>
              <a:rPr lang="en-US" b="1" dirty="0"/>
              <a:t>Gas production:</a:t>
            </a:r>
            <a:r>
              <a:rPr lang="en-US" dirty="0"/>
              <a:t> Yeasts produce CO₂ → creates injera's characteristic </a:t>
            </a:r>
            <a:r>
              <a:rPr lang="en-US" b="1" dirty="0"/>
              <a:t>holes/eyes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Flavor volatiles:</a:t>
            </a:r>
            <a:r>
              <a:rPr lang="en-US" dirty="0"/>
              <a:t> Diacetyl, organic acids contribute to aroma.</a:t>
            </a:r>
          </a:p>
          <a:p>
            <a:pPr lvl="1"/>
            <a:r>
              <a:rPr lang="en-US" b="1" dirty="0"/>
              <a:t>Phytate reduction:</a:t>
            </a:r>
            <a:r>
              <a:rPr lang="en-US" dirty="0"/>
              <a:t> Fermentation reduces phytic acid → increases mineral bioavailability (iron, zinc).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568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327B3-2F1B-40FF-BAF0-670F3197A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6.4 </a:t>
            </a:r>
            <a:r>
              <a:rPr lang="en-US" b="1" dirty="0" err="1"/>
              <a:t>Teff</a:t>
            </a:r>
            <a:r>
              <a:rPr lang="en-US" b="1" dirty="0"/>
              <a:t> and Injera </a:t>
            </a:r>
            <a:br>
              <a:rPr lang="en-US" b="1" dirty="0"/>
            </a:br>
            <a:r>
              <a:rPr lang="en-US" b="1" dirty="0" err="1"/>
              <a:t>Teff</a:t>
            </a:r>
            <a:r>
              <a:rPr lang="en-US" b="1" dirty="0"/>
              <a:t>, Eyes, and Nutrition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ACC28-A1A8-49AD-B5CA-3F982130A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The "Eyes" of Injera:</a:t>
            </a:r>
            <a:endParaRPr lang="en-US" dirty="0"/>
          </a:p>
          <a:p>
            <a:pPr lvl="1"/>
            <a:r>
              <a:rPr lang="en-US" dirty="0"/>
              <a:t>Good injera has many evenly distributed eyes (holes).</a:t>
            </a:r>
          </a:p>
          <a:p>
            <a:pPr lvl="1"/>
            <a:r>
              <a:rPr lang="en-US" b="1" dirty="0"/>
              <a:t>Biochemical basis:</a:t>
            </a:r>
            <a:r>
              <a:rPr lang="en-US" dirty="0"/>
              <a:t> Proper balance of fermentation (gas production) and batter viscosity.</a:t>
            </a:r>
          </a:p>
          <a:p>
            <a:r>
              <a:rPr lang="en-US" b="1" dirty="0"/>
              <a:t>Eye Health Connection:</a:t>
            </a:r>
            <a:endParaRPr lang="en-US" dirty="0"/>
          </a:p>
          <a:p>
            <a:pPr lvl="1"/>
            <a:r>
              <a:rPr lang="en-US" dirty="0" err="1"/>
              <a:t>Teff</a:t>
            </a:r>
            <a:r>
              <a:rPr lang="en-US" dirty="0"/>
              <a:t> contains some </a:t>
            </a:r>
            <a:r>
              <a:rPr lang="en-US" b="1" dirty="0"/>
              <a:t>lutein and zeaxanthin</a:t>
            </a:r>
            <a:r>
              <a:rPr lang="en-US" dirty="0"/>
              <a:t> (carotenoids) in trace amounts.</a:t>
            </a:r>
          </a:p>
          <a:p>
            <a:pPr lvl="1"/>
            <a:r>
              <a:rPr lang="en-US" i="1" dirty="0"/>
              <a:t>Note:</a:t>
            </a:r>
            <a:r>
              <a:rPr lang="en-US" dirty="0"/>
              <a:t> Main eye health benefit from </a:t>
            </a:r>
            <a:r>
              <a:rPr lang="en-US" dirty="0" err="1"/>
              <a:t>teff</a:t>
            </a:r>
            <a:r>
              <a:rPr lang="en-US" dirty="0"/>
              <a:t> is likely from </a:t>
            </a:r>
            <a:r>
              <a:rPr lang="en-US" b="1" dirty="0"/>
              <a:t>iron</a:t>
            </a:r>
            <a:r>
              <a:rPr lang="en-US" dirty="0"/>
              <a:t> (reducing anemia-related eye issues) rather than direct carotenoid content.</a:t>
            </a:r>
          </a:p>
          <a:p>
            <a:r>
              <a:rPr lang="en-US" b="1" dirty="0"/>
              <a:t>Gluten-Free Market:</a:t>
            </a:r>
            <a:endParaRPr lang="en-US" dirty="0"/>
          </a:p>
          <a:p>
            <a:pPr lvl="1"/>
            <a:r>
              <a:rPr lang="en-US" dirty="0" err="1"/>
              <a:t>Teff</a:t>
            </a:r>
            <a:r>
              <a:rPr lang="en-US" dirty="0"/>
              <a:t> has become popular globally as a </a:t>
            </a:r>
            <a:r>
              <a:rPr lang="en-US" b="1" dirty="0"/>
              <a:t>health food</a:t>
            </a:r>
            <a:r>
              <a:rPr lang="en-US" dirty="0"/>
              <a:t> for gluten-free diets.</a:t>
            </a:r>
          </a:p>
          <a:p>
            <a:pPr lvl="1"/>
            <a:r>
              <a:rPr lang="en-US" dirty="0"/>
              <a:t>Export potential for </a:t>
            </a:r>
            <a:r>
              <a:rPr lang="en-US" dirty="0" err="1"/>
              <a:t>teff</a:t>
            </a:r>
            <a:r>
              <a:rPr lang="en-US" dirty="0"/>
              <a:t> flour and products.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53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0D842-9CCD-4E0E-B1F8-0F56363F9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6.5 Flower Export Chain</a:t>
            </a:r>
            <a:br>
              <a:rPr lang="en-US" b="1" dirty="0"/>
            </a:br>
            <a:r>
              <a:rPr lang="en-US" b="1" dirty="0"/>
              <a:t>Ethiopia's Flower Industry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CA8EF-C872-419A-88B3-09A4AA1A8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Scale:</a:t>
            </a:r>
            <a:r>
              <a:rPr lang="en-US" dirty="0"/>
              <a:t> One of Africa's largest flower exporters (mainly roses).</a:t>
            </a:r>
          </a:p>
          <a:p>
            <a:r>
              <a:rPr lang="en-US" b="1" dirty="0"/>
              <a:t>Main Markets:</a:t>
            </a:r>
            <a:r>
              <a:rPr lang="en-US" dirty="0"/>
              <a:t> Europe (Netherlands auction), Middle East.</a:t>
            </a:r>
          </a:p>
          <a:p>
            <a:r>
              <a:rPr lang="en-US" b="1" dirty="0"/>
              <a:t>The Challenge:</a:t>
            </a:r>
            <a:r>
              <a:rPr lang="en-US" dirty="0"/>
              <a:t> Flowers are </a:t>
            </a:r>
            <a:r>
              <a:rPr lang="en-US" b="1" dirty="0"/>
              <a:t>perishable, high-value</a:t>
            </a:r>
            <a:r>
              <a:rPr lang="en-US" dirty="0"/>
              <a:t>, and must arrive fresh.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642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04237-1AE9-4B9B-B0B5-0B4F4457E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6.5 Flower Export Chain </a:t>
            </a:r>
            <a:br>
              <a:rPr lang="en-US" b="1" dirty="0"/>
            </a:br>
            <a:r>
              <a:rPr lang="en-US" b="1" dirty="0"/>
              <a:t>Biochemistry of Flower Senescence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491D6-8DBE-497C-BC23-DEE6B88C0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Enemy: Ethylene</a:t>
            </a:r>
            <a:endParaRPr lang="en-US" dirty="0"/>
          </a:p>
          <a:p>
            <a:pPr lvl="1"/>
            <a:r>
              <a:rPr lang="en-US" dirty="0"/>
              <a:t>A plant hormone that triggers </a:t>
            </a:r>
            <a:r>
              <a:rPr lang="en-US" b="1" dirty="0"/>
              <a:t>senescence (aging)</a:t>
            </a:r>
            <a:r>
              <a:rPr lang="en-US" dirty="0"/>
              <a:t> in flowers.</a:t>
            </a:r>
          </a:p>
          <a:p>
            <a:pPr lvl="1"/>
            <a:r>
              <a:rPr lang="en-US" b="1" dirty="0"/>
              <a:t>Effects:</a:t>
            </a:r>
            <a:r>
              <a:rPr lang="en-US" dirty="0"/>
              <a:t> Petal wilting, discoloration, abscission (dropping).</a:t>
            </a:r>
          </a:p>
          <a:p>
            <a:pPr lvl="1"/>
            <a:r>
              <a:rPr lang="en-US" b="1" dirty="0"/>
              <a:t>Sources:</a:t>
            </a:r>
            <a:r>
              <a:rPr lang="en-US" dirty="0"/>
              <a:t> Aging flowers, wounded tissues, exhaust fumes.</a:t>
            </a:r>
          </a:p>
          <a:p>
            <a:r>
              <a:rPr lang="en-US" b="1" dirty="0"/>
              <a:t>Other Senescence Factors:</a:t>
            </a:r>
            <a:endParaRPr lang="en-US" dirty="0"/>
          </a:p>
          <a:p>
            <a:pPr lvl="1"/>
            <a:r>
              <a:rPr lang="en-US" b="1" dirty="0"/>
              <a:t>Respiration:</a:t>
            </a:r>
            <a:r>
              <a:rPr lang="en-US" dirty="0"/>
              <a:t> Continues after harvest, depleting sugars.</a:t>
            </a:r>
          </a:p>
          <a:p>
            <a:pPr lvl="1"/>
            <a:r>
              <a:rPr lang="en-US" b="1" dirty="0"/>
              <a:t>Water loss:</a:t>
            </a:r>
            <a:r>
              <a:rPr lang="en-US" dirty="0"/>
              <a:t> Wilting due to transpiration.</a:t>
            </a:r>
          </a:p>
          <a:p>
            <a:pPr lvl="1"/>
            <a:r>
              <a:rPr lang="en-US" b="1" dirty="0"/>
              <a:t>Microbes:</a:t>
            </a:r>
            <a:r>
              <a:rPr lang="en-US" dirty="0"/>
              <a:t> Block stem vascular tissue.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248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F7DE2-CBBB-4358-8402-612F71BA5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6.5 Flower Export Chain </a:t>
            </a:r>
            <a:br>
              <a:rPr lang="en-US" b="1" dirty="0"/>
            </a:br>
            <a:r>
              <a:rPr lang="en-US" b="1" dirty="0"/>
              <a:t>Post-Harvest Technology for Flowers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D487A-0E34-4F38-B4A6-4D373D431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Key Interventions Based on Biochemistry: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CD65598-CB4B-48A5-A2C1-EB0825AECE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502020"/>
              </p:ext>
            </p:extLst>
          </p:nvPr>
        </p:nvGraphicFramePr>
        <p:xfrm>
          <a:off x="309489" y="2461284"/>
          <a:ext cx="11882511" cy="4457094"/>
        </p:xfrm>
        <a:graphic>
          <a:graphicData uri="http://schemas.openxmlformats.org/drawingml/2006/table">
            <a:tbl>
              <a:tblPr/>
              <a:tblGrid>
                <a:gridCol w="3066757">
                  <a:extLst>
                    <a:ext uri="{9D8B030D-6E8A-4147-A177-3AD203B41FA5}">
                      <a16:colId xmlns:a16="http://schemas.microsoft.com/office/drawing/2014/main" val="2242319369"/>
                    </a:ext>
                  </a:extLst>
                </a:gridCol>
                <a:gridCol w="4375052">
                  <a:extLst>
                    <a:ext uri="{9D8B030D-6E8A-4147-A177-3AD203B41FA5}">
                      <a16:colId xmlns:a16="http://schemas.microsoft.com/office/drawing/2014/main" val="3801457602"/>
                    </a:ext>
                  </a:extLst>
                </a:gridCol>
                <a:gridCol w="4440702">
                  <a:extLst>
                    <a:ext uri="{9D8B030D-6E8A-4147-A177-3AD203B41FA5}">
                      <a16:colId xmlns:a16="http://schemas.microsoft.com/office/drawing/2014/main" val="1987803739"/>
                    </a:ext>
                  </a:extLst>
                </a:gridCol>
              </a:tblGrid>
              <a:tr h="337270"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Technique</a:t>
                      </a:r>
                    </a:p>
                  </a:txBody>
                  <a:tcPr marL="66348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Biochemical Basis</a:t>
                      </a:r>
                    </a:p>
                  </a:txBody>
                  <a:tcPr marL="110580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>
                          <a:effectLst/>
                          <a:latin typeface="quote-cjk-patch"/>
                        </a:rPr>
                        <a:t>Practical Application</a:t>
                      </a:r>
                    </a:p>
                  </a:txBody>
                  <a:tcPr marL="110580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337391"/>
                  </a:ext>
                </a:extLst>
              </a:tr>
              <a:tr h="1133449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Ethylene Inhibitors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66348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Block ethylene receptors or synthesis</a:t>
                      </a:r>
                    </a:p>
                  </a:txBody>
                  <a:tcPr marL="110580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effectLst/>
                          <a:latin typeface="quote-cjk-patch"/>
                        </a:rPr>
                        <a:t>STS (silver thiosulfate)</a:t>
                      </a:r>
                      <a:r>
                        <a:rPr lang="en-US" sz="2000" b="0" dirty="0">
                          <a:effectLst/>
                          <a:latin typeface="quote-cjk-patch"/>
                        </a:rPr>
                        <a:t> or </a:t>
                      </a:r>
                      <a:r>
                        <a:rPr lang="en-US" sz="2000" b="1" dirty="0">
                          <a:effectLst/>
                          <a:latin typeface="quote-cjk-patch"/>
                        </a:rPr>
                        <a:t>1-MCP</a:t>
                      </a:r>
                      <a:r>
                        <a:rPr lang="en-US" sz="2000" b="0" dirty="0">
                          <a:effectLst/>
                          <a:latin typeface="quote-cjk-patch"/>
                        </a:rPr>
                        <a:t> treatment; AVG (</a:t>
                      </a:r>
                      <a:r>
                        <a:rPr lang="en-US" sz="2000" b="0" dirty="0" err="1">
                          <a:effectLst/>
                          <a:latin typeface="quote-cjk-patch"/>
                        </a:rPr>
                        <a:t>aminoethoxyvinylglycine</a:t>
                      </a:r>
                      <a:r>
                        <a:rPr lang="en-US" sz="2000" b="0" dirty="0">
                          <a:effectLst/>
                          <a:latin typeface="quote-cjk-patch"/>
                        </a:rPr>
                        <a:t>)</a:t>
                      </a:r>
                    </a:p>
                  </a:txBody>
                  <a:tcPr marL="110580" marR="66348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85479"/>
                  </a:ext>
                </a:extLst>
              </a:tr>
              <a:tr h="536315">
                <a:tc>
                  <a:txBody>
                    <a:bodyPr/>
                    <a:lstStyle/>
                    <a:p>
                      <a:r>
                        <a:rPr lang="en-US" sz="2000" b="1" dirty="0">
                          <a:effectLst/>
                          <a:latin typeface="quote-cjk-patch"/>
                        </a:rPr>
                        <a:t>Sugar in Vase Solution</a:t>
                      </a:r>
                      <a:endParaRPr lang="en-US" sz="2000" b="0" dirty="0">
                        <a:effectLst/>
                        <a:latin typeface="quote-cjk-patch"/>
                      </a:endParaRPr>
                    </a:p>
                  </a:txBody>
                  <a:tcPr marL="66348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Provides energy for respiration</a:t>
                      </a:r>
                    </a:p>
                  </a:txBody>
                  <a:tcPr marL="110580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1-2% sucrose in preservative solutions</a:t>
                      </a:r>
                    </a:p>
                  </a:txBody>
                  <a:tcPr marL="110580" marR="66348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1171879"/>
                  </a:ext>
                </a:extLst>
              </a:tr>
              <a:tr h="735359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Acidifiers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66348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Low pH (3.5-4.0) improves water uptake</a:t>
                      </a:r>
                    </a:p>
                  </a:txBody>
                  <a:tcPr marL="110580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Citric acid in preservative solutions</a:t>
                      </a:r>
                    </a:p>
                  </a:txBody>
                  <a:tcPr marL="110580" marR="66348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7124250"/>
                  </a:ext>
                </a:extLst>
              </a:tr>
              <a:tr h="536315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Biocides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66348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Kill bacteria blocking stem</a:t>
                      </a:r>
                    </a:p>
                  </a:txBody>
                  <a:tcPr marL="110580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Chlorine, silver nitrate in solutions</a:t>
                      </a:r>
                    </a:p>
                  </a:txBody>
                  <a:tcPr marL="110580" marR="66348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2509454"/>
                  </a:ext>
                </a:extLst>
              </a:tr>
              <a:tr h="536315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Cold Chain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66348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Slows respiration, ethylene production</a:t>
                      </a:r>
                    </a:p>
                  </a:txBody>
                  <a:tcPr marL="110580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2-4°C storage and transport</a:t>
                      </a:r>
                    </a:p>
                  </a:txBody>
                  <a:tcPr marL="110580" marR="66348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1307817"/>
                  </a:ext>
                </a:extLst>
              </a:tr>
              <a:tr h="536315">
                <a:tc>
                  <a:txBody>
                    <a:bodyPr/>
                    <a:lstStyle/>
                    <a:p>
                      <a:r>
                        <a:rPr lang="en-US" sz="2000" b="1">
                          <a:effectLst/>
                          <a:latin typeface="quote-cjk-patch"/>
                        </a:rPr>
                        <a:t>Pre-cooling</a:t>
                      </a:r>
                      <a:endParaRPr lang="en-US" sz="2000" b="0">
                        <a:effectLst/>
                        <a:latin typeface="quote-cjk-patch"/>
                      </a:endParaRPr>
                    </a:p>
                  </a:txBody>
                  <a:tcPr marL="66348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effectLst/>
                          <a:latin typeface="quote-cjk-patch"/>
                        </a:rPr>
                        <a:t>Rapid removal of field heat</a:t>
                      </a:r>
                    </a:p>
                  </a:txBody>
                  <a:tcPr marL="110580" marR="110580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effectLst/>
                          <a:latin typeface="quote-cjk-patch"/>
                        </a:rPr>
                        <a:t>Forced-air cooling after harvest</a:t>
                      </a:r>
                    </a:p>
                  </a:txBody>
                  <a:tcPr marL="110580" marR="66348" marT="69113" marB="691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687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328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43232-86A0-4D6C-9D2F-2F4A52291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6.5 Flower Export Chain </a:t>
            </a:r>
            <a:br>
              <a:rPr lang="en-US" b="1" dirty="0"/>
            </a:br>
            <a:r>
              <a:rPr lang="en-US" b="1" dirty="0"/>
              <a:t>The Export Chain in Practice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7742D-DA30-4F63-A58E-3BCB72C49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Harvest:</a:t>
            </a:r>
            <a:r>
              <a:rPr lang="en-US" dirty="0"/>
              <a:t> Early morning, tight buds (specific stage).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Pulse Treatment:</a:t>
            </a:r>
            <a:r>
              <a:rPr lang="en-US" dirty="0"/>
              <a:t> Immediately with STS or other preservatives.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Grading &amp; Bunching:</a:t>
            </a:r>
            <a:r>
              <a:rPr lang="en-US" dirty="0"/>
              <a:t> Sorted by stem length, bud size.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Pre-cooling:</a:t>
            </a:r>
            <a:r>
              <a:rPr lang="en-US" dirty="0"/>
              <a:t> Rapidly remove field heat.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Dry Storage:</a:t>
            </a:r>
            <a:r>
              <a:rPr lang="en-US" dirty="0"/>
              <a:t> 2-4°C, high humidity.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Packing:</a:t>
            </a:r>
            <a:r>
              <a:rPr lang="en-US" dirty="0"/>
              <a:t> Cardboard boxes, sometimes with water tubes.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Transport:</a:t>
            </a:r>
            <a:r>
              <a:rPr lang="en-US" dirty="0"/>
              <a:t> Refrigerated truck to airport, air freight (cold chain maintained).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Arrival:</a:t>
            </a:r>
            <a:r>
              <a:rPr lang="en-US" dirty="0"/>
              <a:t> Re-cut stems, fresh preservative solution, display at wholesaler/retailer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3464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FDA09-4185-4046-ABFB-318B8A906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Concepts Review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C0E0E-D1C9-471B-A5A6-2C497CF5F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Coffee:</a:t>
            </a:r>
            <a:r>
              <a:rPr lang="en-US" dirty="0"/>
              <a:t> Flavor depends on </a:t>
            </a:r>
            <a:r>
              <a:rPr lang="en-US" b="1" dirty="0"/>
              <a:t>variety, altitude, processing</a:t>
            </a:r>
            <a:r>
              <a:rPr lang="en-US" dirty="0"/>
              <a:t> (wet/dry), and roasting biochemistry (Maillard).</a:t>
            </a:r>
          </a:p>
          <a:p>
            <a:r>
              <a:rPr lang="en-US" b="1" dirty="0"/>
              <a:t>Enset:</a:t>
            </a:r>
            <a:r>
              <a:rPr lang="en-US" dirty="0"/>
              <a:t> Fermentation by lactic acid bacteria produces </a:t>
            </a:r>
            <a:r>
              <a:rPr lang="en-US" b="1" dirty="0"/>
              <a:t>sour flavor, preservation, and improved digestibility</a:t>
            </a:r>
            <a:r>
              <a:rPr lang="en-US" dirty="0"/>
              <a:t> of starch.</a:t>
            </a:r>
          </a:p>
          <a:p>
            <a:r>
              <a:rPr lang="en-US" b="1" dirty="0"/>
              <a:t>Mango Export:</a:t>
            </a:r>
            <a:r>
              <a:rPr lang="en-US" dirty="0"/>
              <a:t> Quality = </a:t>
            </a:r>
            <a:r>
              <a:rPr lang="en-US" b="1" dirty="0"/>
              <a:t>Brix, acidity, firmness, color</a:t>
            </a:r>
            <a:r>
              <a:rPr lang="en-US" dirty="0"/>
              <a:t>. Manage </a:t>
            </a:r>
            <a:r>
              <a:rPr lang="en-US" b="1" dirty="0"/>
              <a:t>chilling injury, softening, disease</a:t>
            </a:r>
            <a:r>
              <a:rPr lang="en-US" dirty="0"/>
              <a:t> through hot water treatment and cold chain.</a:t>
            </a:r>
          </a:p>
          <a:p>
            <a:r>
              <a:rPr lang="en-US" b="1" dirty="0" err="1"/>
              <a:t>Teff</a:t>
            </a:r>
            <a:r>
              <a:rPr lang="en-US" b="1" dirty="0"/>
              <a:t> &amp; Injera:</a:t>
            </a:r>
            <a:r>
              <a:rPr lang="en-US" dirty="0"/>
              <a:t> </a:t>
            </a:r>
            <a:r>
              <a:rPr lang="en-US" b="1" dirty="0"/>
              <a:t>Gluten-free</a:t>
            </a:r>
            <a:r>
              <a:rPr lang="en-US" dirty="0"/>
              <a:t> grain. Fermentation by LAB and yeasts creates </a:t>
            </a:r>
            <a:r>
              <a:rPr lang="en-US" b="1" dirty="0"/>
              <a:t>sour taste, eyes (CO₂), reduces phytate</a:t>
            </a:r>
            <a:r>
              <a:rPr lang="en-US" dirty="0"/>
              <a:t>.</a:t>
            </a:r>
          </a:p>
          <a:p>
            <a:r>
              <a:rPr lang="en-US" b="1" dirty="0"/>
              <a:t>Flower Export:</a:t>
            </a:r>
            <a:r>
              <a:rPr lang="en-US" dirty="0"/>
              <a:t> Control </a:t>
            </a:r>
            <a:r>
              <a:rPr lang="en-US" b="1" dirty="0"/>
              <a:t>ethylene</a:t>
            </a:r>
            <a:r>
              <a:rPr lang="en-US" dirty="0"/>
              <a:t> (with STS/1-MCP), provide </a:t>
            </a:r>
            <a:r>
              <a:rPr lang="en-US" b="1" dirty="0"/>
              <a:t>sugar</a:t>
            </a:r>
            <a:r>
              <a:rPr lang="en-US" dirty="0"/>
              <a:t> for energy, maintain </a:t>
            </a:r>
            <a:r>
              <a:rPr lang="en-US" b="1" dirty="0"/>
              <a:t>cold chain</a:t>
            </a:r>
            <a:r>
              <a:rPr lang="en-US" dirty="0"/>
              <a:t> from farm to market.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04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09866-35C2-4CE7-90E9-96ACFC2B9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Discussion Questions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6B267-595F-4EEF-8FC6-FC832ABDB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coffee exporter wants to produce a "fruity" natural processed coffee. How does the biochemistry of drying whole cherries differ from washed processing, and what flavor compounds are enhanced?</a:t>
            </a:r>
          </a:p>
          <a:p>
            <a:r>
              <a:rPr lang="en-US" dirty="0"/>
              <a:t>A mango exporter ships mangoes at 8°C to save energy. What biochemical disorder might occur, and what symptoms would appear at the destination market?</a:t>
            </a:r>
          </a:p>
          <a:p>
            <a:r>
              <a:rPr lang="en-US" dirty="0"/>
              <a:t>An injera baker notices her injera has very few eyes. What might be wrong with the fermentation (biochemically speaking)?</a:t>
            </a:r>
          </a:p>
          <a:p>
            <a:r>
              <a:rPr lang="en-US" dirty="0"/>
              <a:t>A rose exporter wants to extend vase life for customers in Europe. Name two biochemical interventions they could apply at the packhouse and explain how they work.</a:t>
            </a:r>
          </a:p>
          <a:p>
            <a:r>
              <a:rPr lang="en-US" dirty="0"/>
              <a:t>Compare the role of fermentation in </a:t>
            </a:r>
            <a:r>
              <a:rPr lang="en-US" b="1" dirty="0"/>
              <a:t>enset</a:t>
            </a:r>
            <a:r>
              <a:rPr lang="en-US" dirty="0"/>
              <a:t> and </a:t>
            </a:r>
            <a:r>
              <a:rPr lang="en-US" b="1" dirty="0" err="1"/>
              <a:t>teff</a:t>
            </a:r>
            <a:r>
              <a:rPr lang="en-US" dirty="0"/>
              <a:t> processing. What are the biochemical similarities and differences?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17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A340F-77F6-4B77-BA7D-C7BA72060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Module VI Overview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07C09-410E-4B84-A4A9-58108F8D9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Focus:</a:t>
            </a:r>
            <a:r>
              <a:rPr lang="en-US" dirty="0"/>
              <a:t> Real-world applications of plant biochemistry to </a:t>
            </a:r>
            <a:r>
              <a:rPr lang="en-US" b="1" dirty="0"/>
              <a:t>Ethiopia's major horticultural crops</a:t>
            </a:r>
            <a:r>
              <a:rPr lang="en-US" dirty="0"/>
              <a:t>.</a:t>
            </a:r>
          </a:p>
          <a:p>
            <a:r>
              <a:rPr lang="en-US" b="1" dirty="0"/>
              <a:t>Why This Matters:</a:t>
            </a:r>
            <a:endParaRPr lang="en-US" dirty="0"/>
          </a:p>
          <a:p>
            <a:pPr lvl="1"/>
            <a:r>
              <a:rPr lang="en-US" dirty="0"/>
              <a:t>These crops are vital for </a:t>
            </a:r>
            <a:r>
              <a:rPr lang="en-US" b="1" dirty="0"/>
              <a:t>food security, export earnings, and cultural identity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Understanding their biochemistry helps improve </a:t>
            </a:r>
            <a:r>
              <a:rPr lang="en-US" b="1" dirty="0"/>
              <a:t>quality, shelf life, and market value</a:t>
            </a:r>
            <a:r>
              <a:rPr lang="en-US" dirty="0"/>
              <a:t>.</a:t>
            </a:r>
          </a:p>
          <a:p>
            <a:r>
              <a:rPr lang="en-US" b="1" dirty="0"/>
              <a:t>Case Studies:</a:t>
            </a:r>
            <a:endParaRPr lang="en-US" dirty="0"/>
          </a:p>
          <a:p>
            <a:pPr lvl="1"/>
            <a:r>
              <a:rPr lang="en-US" b="1" dirty="0"/>
              <a:t>Coffee:</a:t>
            </a:r>
            <a:r>
              <a:rPr lang="en-US" dirty="0"/>
              <a:t> Flavor development, processing biochemistry</a:t>
            </a:r>
          </a:p>
          <a:p>
            <a:pPr lvl="1"/>
            <a:r>
              <a:rPr lang="en-US" b="1" dirty="0"/>
              <a:t>Enset (False Banana):</a:t>
            </a:r>
            <a:r>
              <a:rPr lang="en-US" dirty="0"/>
              <a:t> Starch properties, fermentation</a:t>
            </a:r>
          </a:p>
          <a:p>
            <a:pPr lvl="1"/>
            <a:r>
              <a:rPr lang="en-US" b="1" dirty="0"/>
              <a:t>Mango Export Chain:</a:t>
            </a:r>
            <a:r>
              <a:rPr lang="en-US" dirty="0"/>
              <a:t> Quality management, export standards</a:t>
            </a:r>
          </a:p>
          <a:p>
            <a:pPr lvl="1"/>
            <a:r>
              <a:rPr lang="en-US" b="1" dirty="0" err="1"/>
              <a:t>Teff</a:t>
            </a:r>
            <a:r>
              <a:rPr lang="en-US" b="1" dirty="0"/>
              <a:t> &amp; Injera:</a:t>
            </a:r>
            <a:r>
              <a:rPr lang="en-US" dirty="0"/>
              <a:t> Fermentation, gluten-free nutrition, eye health</a:t>
            </a:r>
          </a:p>
          <a:p>
            <a:pPr lvl="1"/>
            <a:r>
              <a:rPr lang="en-US" b="1" dirty="0"/>
              <a:t>Flower Export Chain:</a:t>
            </a:r>
            <a:r>
              <a:rPr lang="en-US" dirty="0"/>
              <a:t> Ethylene control, preservatives, cold chain logistics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348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2F185-5F0B-4163-9A29-8EC72404E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☕ 6.1 Coffee Biochemistry</a:t>
            </a:r>
            <a:br>
              <a:rPr lang="en-US" sz="3200" b="1" dirty="0"/>
            </a:br>
            <a:r>
              <a:rPr lang="en-US" sz="3200" b="1" dirty="0"/>
              <a:t>Coffee: Ethiopia's Signature Crop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B7F47-B8E2-4B14-96A3-F1E6569B7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61935" cy="4351338"/>
          </a:xfrm>
        </p:spPr>
        <p:txBody>
          <a:bodyPr/>
          <a:lstStyle/>
          <a:p>
            <a:r>
              <a:rPr lang="en-US" sz="2400" b="1" dirty="0"/>
              <a:t>Global Importance:</a:t>
            </a:r>
            <a:r>
              <a:rPr lang="en-US" sz="2400" dirty="0"/>
              <a:t> Ethiopia is the </a:t>
            </a:r>
            <a:r>
              <a:rPr lang="en-US" sz="2400" b="1" dirty="0"/>
              <a:t>birthplace of </a:t>
            </a:r>
            <a:r>
              <a:rPr lang="en-US" sz="2400" b="1" i="1" dirty="0" err="1"/>
              <a:t>Coffea</a:t>
            </a:r>
            <a:r>
              <a:rPr lang="en-US" sz="2400" b="1" i="1" dirty="0"/>
              <a:t> arabica</a:t>
            </a:r>
            <a:r>
              <a:rPr lang="en-US" sz="2400" dirty="0"/>
              <a:t> and a major producer of specialty coffee.</a:t>
            </a:r>
          </a:p>
          <a:p>
            <a:r>
              <a:rPr lang="en-US" sz="2400" b="1" dirty="0"/>
              <a:t>Biochemical Determinants of Quality:</a:t>
            </a:r>
            <a:endParaRPr lang="en-US" sz="2400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30497DF-8982-496C-B9B1-AF1FCF2AF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823797"/>
              </p:ext>
            </p:extLst>
          </p:nvPr>
        </p:nvGraphicFramePr>
        <p:xfrm>
          <a:off x="5179402" y="2152430"/>
          <a:ext cx="6897567" cy="4351337"/>
        </p:xfrm>
        <a:graphic>
          <a:graphicData uri="http://schemas.openxmlformats.org/drawingml/2006/table">
            <a:tbl>
              <a:tblPr/>
              <a:tblGrid>
                <a:gridCol w="2299189">
                  <a:extLst>
                    <a:ext uri="{9D8B030D-6E8A-4147-A177-3AD203B41FA5}">
                      <a16:colId xmlns:a16="http://schemas.microsoft.com/office/drawing/2014/main" val="4204828067"/>
                    </a:ext>
                  </a:extLst>
                </a:gridCol>
                <a:gridCol w="2299189">
                  <a:extLst>
                    <a:ext uri="{9D8B030D-6E8A-4147-A177-3AD203B41FA5}">
                      <a16:colId xmlns:a16="http://schemas.microsoft.com/office/drawing/2014/main" val="1912474498"/>
                    </a:ext>
                  </a:extLst>
                </a:gridCol>
                <a:gridCol w="2299189">
                  <a:extLst>
                    <a:ext uri="{9D8B030D-6E8A-4147-A177-3AD203B41FA5}">
                      <a16:colId xmlns:a16="http://schemas.microsoft.com/office/drawing/2014/main" val="918525458"/>
                    </a:ext>
                  </a:extLst>
                </a:gridCol>
              </a:tblGrid>
              <a:tr h="447608">
                <a:tc>
                  <a:txBody>
                    <a:bodyPr/>
                    <a:lstStyle/>
                    <a:p>
                      <a:pPr algn="l"/>
                      <a:r>
                        <a:rPr lang="en-US" sz="1700" b="0">
                          <a:effectLst/>
                          <a:latin typeface="quote-cjk-patch"/>
                        </a:rPr>
                        <a:t>Quality Factor</a:t>
                      </a:r>
                    </a:p>
                  </a:txBody>
                  <a:tcPr marL="88054" marR="146757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b="0">
                          <a:effectLst/>
                          <a:latin typeface="quote-cjk-patch"/>
                        </a:rPr>
                        <a:t>Key Compounds</a:t>
                      </a:r>
                    </a:p>
                  </a:txBody>
                  <a:tcPr marL="146757" marR="146757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b="0">
                          <a:effectLst/>
                          <a:latin typeface="quote-cjk-patch"/>
                        </a:rPr>
                        <a:t>Biochemical Origin</a:t>
                      </a:r>
                    </a:p>
                  </a:txBody>
                  <a:tcPr marL="146757" marR="146757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062984"/>
                  </a:ext>
                </a:extLst>
              </a:tr>
              <a:tr h="1504257">
                <a:tc>
                  <a:txBody>
                    <a:bodyPr/>
                    <a:lstStyle/>
                    <a:p>
                      <a:r>
                        <a:rPr lang="en-US" sz="1700" b="1" dirty="0">
                          <a:effectLst/>
                          <a:latin typeface="quote-cjk-patch"/>
                        </a:rPr>
                        <a:t>Flavor &amp; Aroma</a:t>
                      </a:r>
                      <a:endParaRPr lang="en-US" sz="1700" b="0" dirty="0">
                        <a:effectLst/>
                        <a:latin typeface="quote-cjk-patch"/>
                      </a:endParaRPr>
                    </a:p>
                  </a:txBody>
                  <a:tcPr marL="88054" marR="146757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Over 800 volatile compounds (e.g., sugars, acids, phenolics)</a:t>
                      </a:r>
                    </a:p>
                  </a:txBody>
                  <a:tcPr marL="146757" marR="146757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Develop during roasting via </a:t>
                      </a:r>
                      <a:r>
                        <a:rPr lang="en-US" sz="1700" b="1">
                          <a:effectLst/>
                          <a:latin typeface="quote-cjk-patch"/>
                        </a:rPr>
                        <a:t>Maillard reactions</a:t>
                      </a:r>
                      <a:r>
                        <a:rPr lang="en-US" sz="1700" b="0">
                          <a:effectLst/>
                          <a:latin typeface="quote-cjk-patch"/>
                        </a:rPr>
                        <a:t>, caramelization, lipid degradation</a:t>
                      </a:r>
                    </a:p>
                  </a:txBody>
                  <a:tcPr marL="146757" marR="88054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263969"/>
                  </a:ext>
                </a:extLst>
              </a:tr>
              <a:tr h="975932">
                <a:tc>
                  <a:txBody>
                    <a:bodyPr/>
                    <a:lstStyle/>
                    <a:p>
                      <a:r>
                        <a:rPr lang="en-US" sz="1700" b="1">
                          <a:effectLst/>
                          <a:latin typeface="quote-cjk-patch"/>
                        </a:rPr>
                        <a:t>Acidity</a:t>
                      </a:r>
                      <a:endParaRPr lang="en-US" sz="1700" b="0">
                        <a:effectLst/>
                        <a:latin typeface="quote-cjk-patch"/>
                      </a:endParaRPr>
                    </a:p>
                  </a:txBody>
                  <a:tcPr marL="88054" marR="146757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Chlorogenic acid, citric acid, malic acid</a:t>
                      </a:r>
                    </a:p>
                  </a:txBody>
                  <a:tcPr marL="146757" marR="146757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Influenced by </a:t>
                      </a:r>
                      <a:r>
                        <a:rPr lang="en-US" sz="1700" b="1">
                          <a:effectLst/>
                          <a:latin typeface="quote-cjk-patch"/>
                        </a:rPr>
                        <a:t>altitude, soil, and processing method</a:t>
                      </a:r>
                      <a:endParaRPr lang="en-US" sz="1700" b="0">
                        <a:effectLst/>
                        <a:latin typeface="quote-cjk-patch"/>
                      </a:endParaRPr>
                    </a:p>
                  </a:txBody>
                  <a:tcPr marL="146757" marR="88054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606936"/>
                  </a:ext>
                </a:extLst>
              </a:tr>
              <a:tr h="711770">
                <a:tc>
                  <a:txBody>
                    <a:bodyPr/>
                    <a:lstStyle/>
                    <a:p>
                      <a:r>
                        <a:rPr lang="en-US" sz="1700" b="1">
                          <a:effectLst/>
                          <a:latin typeface="quote-cjk-patch"/>
                        </a:rPr>
                        <a:t>Bitterness</a:t>
                      </a:r>
                      <a:endParaRPr lang="en-US" sz="1700" b="0">
                        <a:effectLst/>
                        <a:latin typeface="quote-cjk-patch"/>
                      </a:endParaRPr>
                    </a:p>
                  </a:txBody>
                  <a:tcPr marL="88054" marR="146757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Caffeine, trigonelline, phenolics</a:t>
                      </a:r>
                    </a:p>
                  </a:txBody>
                  <a:tcPr marL="146757" marR="146757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Alkaloid content varies by variety and roast</a:t>
                      </a:r>
                    </a:p>
                  </a:txBody>
                  <a:tcPr marL="146757" marR="88054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0215701"/>
                  </a:ext>
                </a:extLst>
              </a:tr>
              <a:tr h="711770">
                <a:tc>
                  <a:txBody>
                    <a:bodyPr/>
                    <a:lstStyle/>
                    <a:p>
                      <a:r>
                        <a:rPr lang="en-US" sz="1700" b="1">
                          <a:effectLst/>
                          <a:latin typeface="quote-cjk-patch"/>
                        </a:rPr>
                        <a:t>Body/Mouthfeel</a:t>
                      </a:r>
                      <a:endParaRPr lang="en-US" sz="1700" b="0">
                        <a:effectLst/>
                        <a:latin typeface="quote-cjk-patch"/>
                      </a:endParaRPr>
                    </a:p>
                  </a:txBody>
                  <a:tcPr marL="88054" marR="146757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>
                          <a:effectLst/>
                          <a:latin typeface="quote-cjk-patch"/>
                        </a:rPr>
                        <a:t>Lipids, sugars, proteins</a:t>
                      </a:r>
                    </a:p>
                  </a:txBody>
                  <a:tcPr marL="146757" marR="146757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 dirty="0">
                          <a:effectLst/>
                          <a:latin typeface="quote-cjk-patch"/>
                        </a:rPr>
                        <a:t>Extraction during brewing</a:t>
                      </a:r>
                    </a:p>
                  </a:txBody>
                  <a:tcPr marL="146757" marR="88054" marT="91723" marB="91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6619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172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4F778-72FD-474F-B081-8B52E6365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6.1 Coffee Biochemistry </a:t>
            </a:r>
            <a:br>
              <a:rPr lang="en-US" b="1" dirty="0"/>
            </a:br>
            <a:r>
              <a:rPr lang="en-US" b="1" dirty="0"/>
              <a:t>Processing Matters: Wet vs. Dry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0B7A2-8924-407B-9E6F-020E86E77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Two Main Processing Methods in Ethiopia:</a:t>
            </a:r>
            <a:endParaRPr lang="en-US" dirty="0"/>
          </a:p>
          <a:p>
            <a:pPr lvl="1"/>
            <a:r>
              <a:rPr lang="en-US" b="1" dirty="0"/>
              <a:t>Washed (Wet) Processing:</a:t>
            </a:r>
            <a:endParaRPr lang="en-US" dirty="0"/>
          </a:p>
          <a:p>
            <a:pPr lvl="2"/>
            <a:r>
              <a:rPr lang="en-US" dirty="0"/>
              <a:t>Pulp removed → fermentation → washing → drying.</a:t>
            </a:r>
          </a:p>
          <a:p>
            <a:pPr lvl="2"/>
            <a:r>
              <a:rPr lang="en-US" b="1" dirty="0"/>
              <a:t>Biochemistry:</a:t>
            </a:r>
            <a:r>
              <a:rPr lang="en-US" dirty="0"/>
              <a:t> Fermentation breaks down mucilage (pectin, sugars). Produces </a:t>
            </a:r>
            <a:r>
              <a:rPr lang="en-US" b="1" dirty="0"/>
              <a:t>clean, bright, acidic</a:t>
            </a:r>
            <a:r>
              <a:rPr lang="en-US" dirty="0"/>
              <a:t> cup profile.</a:t>
            </a:r>
          </a:p>
          <a:p>
            <a:pPr lvl="1"/>
            <a:r>
              <a:rPr lang="en-US" b="1" dirty="0"/>
              <a:t>Natural (Dry) Processing:</a:t>
            </a:r>
            <a:endParaRPr lang="en-US" dirty="0"/>
          </a:p>
          <a:p>
            <a:pPr lvl="2"/>
            <a:r>
              <a:rPr lang="en-US" dirty="0"/>
              <a:t>Whole cherries dried in sun → hulling.</a:t>
            </a:r>
          </a:p>
          <a:p>
            <a:pPr lvl="2"/>
            <a:r>
              <a:rPr lang="en-US" b="1" dirty="0"/>
              <a:t>Biochemistry:</a:t>
            </a:r>
            <a:r>
              <a:rPr lang="en-US" dirty="0"/>
              <a:t> Fruit sugars concentrate, ferment inside cherry. Produces </a:t>
            </a:r>
            <a:r>
              <a:rPr lang="en-US" b="1" dirty="0"/>
              <a:t>fruity, full-bodied, complex</a:t>
            </a:r>
            <a:r>
              <a:rPr lang="en-US" dirty="0"/>
              <a:t> cup profile.</a:t>
            </a:r>
          </a:p>
          <a:p>
            <a:r>
              <a:rPr lang="en-US" b="1" dirty="0"/>
              <a:t>Altitude &amp; Flavor:</a:t>
            </a:r>
            <a:endParaRPr lang="en-US" dirty="0"/>
          </a:p>
          <a:p>
            <a:pPr lvl="1"/>
            <a:r>
              <a:rPr lang="en-US" dirty="0"/>
              <a:t>Higher altitudes (cooler temps) → slower bean development → more complex flavor precursors.</a:t>
            </a:r>
          </a:p>
          <a:p>
            <a:pPr lvl="1"/>
            <a:r>
              <a:rPr lang="en-US" b="1" dirty="0" err="1"/>
              <a:t>Yirgacheffe</a:t>
            </a:r>
            <a:r>
              <a:rPr lang="en-US" b="1" dirty="0"/>
              <a:t>, </a:t>
            </a:r>
            <a:r>
              <a:rPr lang="en-US" b="1" dirty="0" err="1"/>
              <a:t>Sidama</a:t>
            </a:r>
            <a:r>
              <a:rPr lang="en-US" b="1" dirty="0"/>
              <a:t>, Harar</a:t>
            </a:r>
            <a:r>
              <a:rPr lang="en-US" dirty="0"/>
              <a:t> regions have distinct biochemical profiles.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356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8113-4578-4163-B57A-958CEC4E9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6.2 Enset Biochemistry</a:t>
            </a:r>
            <a:br>
              <a:rPr lang="en-US" sz="3600" b="1" dirty="0"/>
            </a:br>
            <a:r>
              <a:rPr lang="en-US" sz="3600" b="1" dirty="0"/>
              <a:t>Enset (False Banana): Ethiopia's Hidden Security Crop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57A78-C5A4-43EB-9C81-E8D91AECC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Crop:</a:t>
            </a:r>
            <a:r>
              <a:rPr lang="en-US" dirty="0"/>
              <a:t> A staple for over 20 million people in southern Ethiopia.</a:t>
            </a:r>
          </a:p>
          <a:p>
            <a:r>
              <a:rPr lang="en-US" b="1" dirty="0"/>
              <a:t>Key Product:</a:t>
            </a:r>
            <a:r>
              <a:rPr lang="en-US" dirty="0"/>
              <a:t> </a:t>
            </a:r>
            <a:r>
              <a:rPr lang="en-US" b="1" dirty="0" err="1"/>
              <a:t>Kocho</a:t>
            </a:r>
            <a:r>
              <a:rPr lang="en-US" dirty="0"/>
              <a:t> (fermented starch from </a:t>
            </a:r>
            <a:r>
              <a:rPr lang="en-US" dirty="0" err="1"/>
              <a:t>pseudostem</a:t>
            </a:r>
            <a:r>
              <a:rPr lang="en-US" dirty="0"/>
              <a:t> and corm) and </a:t>
            </a:r>
            <a:r>
              <a:rPr lang="en-US" b="1" dirty="0"/>
              <a:t>Bulla</a:t>
            </a:r>
            <a:r>
              <a:rPr lang="en-US" dirty="0"/>
              <a:t> (extracted starch).</a:t>
            </a:r>
          </a:p>
          <a:p>
            <a:r>
              <a:rPr lang="en-US" b="1" dirty="0"/>
              <a:t>Biochemical Focus:</a:t>
            </a:r>
            <a:r>
              <a:rPr lang="en-US" dirty="0"/>
              <a:t> Starch properties and fermentation.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883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417F2-1FC1-4F80-9FE9-AC402C86B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6.2 Enset Biochemistry </a:t>
            </a:r>
            <a:br>
              <a:rPr lang="en-US" b="1" dirty="0"/>
            </a:br>
            <a:r>
              <a:rPr lang="en-US" b="1" dirty="0"/>
              <a:t>Enset Starch &amp; Fermentation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46836-A9CC-4348-9F7C-A9921DD39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Starch Composition:</a:t>
            </a:r>
            <a:endParaRPr lang="en-US" dirty="0"/>
          </a:p>
          <a:p>
            <a:pPr lvl="1"/>
            <a:r>
              <a:rPr lang="en-US" dirty="0"/>
              <a:t>High in </a:t>
            </a:r>
            <a:r>
              <a:rPr lang="en-US" b="1" dirty="0"/>
              <a:t>amylopectin</a:t>
            </a:r>
            <a:r>
              <a:rPr lang="en-US" dirty="0"/>
              <a:t> (branched starch) → contributes to </a:t>
            </a:r>
            <a:r>
              <a:rPr lang="en-US" dirty="0" err="1"/>
              <a:t>kocho's</a:t>
            </a:r>
            <a:r>
              <a:rPr lang="en-US" dirty="0"/>
              <a:t> texture.</a:t>
            </a:r>
          </a:p>
          <a:p>
            <a:pPr lvl="1"/>
            <a:r>
              <a:rPr lang="en-US" dirty="0"/>
              <a:t>Starch granules are large and digestible.</a:t>
            </a:r>
          </a:p>
          <a:p>
            <a:r>
              <a:rPr lang="en-US" b="1" dirty="0"/>
              <a:t>Fermentation Process (Traditional):</a:t>
            </a:r>
            <a:endParaRPr lang="en-US" dirty="0"/>
          </a:p>
          <a:p>
            <a:pPr lvl="1"/>
            <a:r>
              <a:rPr lang="en-US" dirty="0"/>
              <a:t>Scraped </a:t>
            </a:r>
            <a:r>
              <a:rPr lang="en-US" dirty="0" err="1"/>
              <a:t>pseudostem</a:t>
            </a:r>
            <a:r>
              <a:rPr lang="en-US" dirty="0"/>
              <a:t> and corm are grated/pounded.</a:t>
            </a:r>
          </a:p>
          <a:p>
            <a:pPr lvl="1"/>
            <a:r>
              <a:rPr lang="en-US" dirty="0"/>
              <a:t>Buried in pit lined with enset leaves for weeks to months.</a:t>
            </a:r>
          </a:p>
          <a:p>
            <a:pPr lvl="1"/>
            <a:r>
              <a:rPr lang="en-US" b="1" dirty="0"/>
              <a:t>Microbial action:</a:t>
            </a:r>
            <a:r>
              <a:rPr lang="en-US" dirty="0"/>
              <a:t> Lactic acid bacteria dominate.</a:t>
            </a:r>
          </a:p>
          <a:p>
            <a:pPr lvl="2"/>
            <a:r>
              <a:rPr lang="en-US" b="1" dirty="0"/>
              <a:t>Biochemical changes:</a:t>
            </a:r>
            <a:endParaRPr lang="en-US" dirty="0"/>
          </a:p>
          <a:p>
            <a:pPr lvl="3"/>
            <a:r>
              <a:rPr lang="en-US" dirty="0"/>
              <a:t>Starch partially broken down → sugars.</a:t>
            </a:r>
          </a:p>
          <a:p>
            <a:pPr lvl="3"/>
            <a:r>
              <a:rPr lang="en-US" dirty="0"/>
              <a:t>Lactic acid produced → </a:t>
            </a:r>
            <a:r>
              <a:rPr lang="en-US" b="1" dirty="0"/>
              <a:t>sour flavor, preservation</a:t>
            </a:r>
            <a:r>
              <a:rPr lang="en-US" dirty="0"/>
              <a:t>.</a:t>
            </a:r>
          </a:p>
          <a:p>
            <a:pPr lvl="3"/>
            <a:r>
              <a:rPr lang="en-US" dirty="0"/>
              <a:t>pH drops → inhibits spoilage organisms.</a:t>
            </a:r>
          </a:p>
          <a:p>
            <a:pPr lvl="3"/>
            <a:r>
              <a:rPr lang="en-US" dirty="0"/>
              <a:t>Proteins and fibers partially degraded.</a:t>
            </a:r>
          </a:p>
          <a:p>
            <a:r>
              <a:rPr lang="en-US" b="1" dirty="0"/>
              <a:t>Nutritional Impact:</a:t>
            </a:r>
            <a:endParaRPr lang="en-US" dirty="0"/>
          </a:p>
          <a:p>
            <a:pPr lvl="1"/>
            <a:r>
              <a:rPr lang="en-US" dirty="0"/>
              <a:t>Fermentation improves </a:t>
            </a:r>
            <a:r>
              <a:rPr lang="en-US" b="1" dirty="0"/>
              <a:t>digestibility</a:t>
            </a:r>
            <a:r>
              <a:rPr lang="en-US" dirty="0"/>
              <a:t> and reduces anti-nutrients.</a:t>
            </a:r>
          </a:p>
          <a:p>
            <a:pPr lvl="1"/>
            <a:r>
              <a:rPr lang="en-US" dirty="0"/>
              <a:t>Provides energy (starch) but low in protein; often eaten with protein-rich foods.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792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5F999-AA09-4C4E-B2BB-4BB6B67C9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Mango Export Chain</a:t>
            </a:r>
            <a:br>
              <a:rPr lang="en-US" b="1" dirty="0"/>
            </a:br>
            <a:r>
              <a:rPr lang="en-US" b="1" dirty="0"/>
              <a:t>Mango: Quality for Export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A97D4-0747-4256-8B43-245BF0338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072618" cy="4351338"/>
          </a:xfrm>
        </p:spPr>
        <p:txBody>
          <a:bodyPr/>
          <a:lstStyle/>
          <a:p>
            <a:r>
              <a:rPr lang="en-US" b="1" dirty="0"/>
              <a:t>Ethiopia's Opportunity:</a:t>
            </a:r>
            <a:r>
              <a:rPr lang="en-US" dirty="0"/>
              <a:t> Growing export potential for mangoes to Middle East, Europe.</a:t>
            </a:r>
          </a:p>
          <a:p>
            <a:r>
              <a:rPr lang="en-US" b="1" dirty="0"/>
              <a:t>Biochemical Quality Targets for Export: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4C8DB22-E5A6-4F41-A212-2CD24ED34D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708073"/>
              </p:ext>
            </p:extLst>
          </p:nvPr>
        </p:nvGraphicFramePr>
        <p:xfrm>
          <a:off x="4537441" y="1774532"/>
          <a:ext cx="7027935" cy="4413324"/>
        </p:xfrm>
        <a:graphic>
          <a:graphicData uri="http://schemas.openxmlformats.org/drawingml/2006/table">
            <a:tbl>
              <a:tblPr/>
              <a:tblGrid>
                <a:gridCol w="2342645">
                  <a:extLst>
                    <a:ext uri="{9D8B030D-6E8A-4147-A177-3AD203B41FA5}">
                      <a16:colId xmlns:a16="http://schemas.microsoft.com/office/drawing/2014/main" val="965585501"/>
                    </a:ext>
                  </a:extLst>
                </a:gridCol>
                <a:gridCol w="2342645">
                  <a:extLst>
                    <a:ext uri="{9D8B030D-6E8A-4147-A177-3AD203B41FA5}">
                      <a16:colId xmlns:a16="http://schemas.microsoft.com/office/drawing/2014/main" val="2106202821"/>
                    </a:ext>
                  </a:extLst>
                </a:gridCol>
                <a:gridCol w="2342645">
                  <a:extLst>
                    <a:ext uri="{9D8B030D-6E8A-4147-A177-3AD203B41FA5}">
                      <a16:colId xmlns:a16="http://schemas.microsoft.com/office/drawing/2014/main" val="1890943704"/>
                    </a:ext>
                  </a:extLst>
                </a:gridCol>
              </a:tblGrid>
              <a:tr h="456068">
                <a:tc>
                  <a:txBody>
                    <a:bodyPr/>
                    <a:lstStyle/>
                    <a:p>
                      <a:pPr algn="l"/>
                      <a:r>
                        <a:rPr lang="en-US" sz="1800" b="0">
                          <a:effectLst/>
                          <a:latin typeface="quote-cjk-patch"/>
                        </a:rPr>
                        <a:t>Parameter</a:t>
                      </a:r>
                    </a:p>
                  </a:txBody>
                  <a:tcPr marL="89718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>
                          <a:effectLst/>
                          <a:latin typeface="quote-cjk-patch"/>
                        </a:rPr>
                        <a:t>Target</a:t>
                      </a:r>
                    </a:p>
                  </a:txBody>
                  <a:tcPr marL="149531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>
                          <a:effectLst/>
                          <a:latin typeface="quote-cjk-patch"/>
                        </a:rPr>
                        <a:t>Why It Matters</a:t>
                      </a:r>
                    </a:p>
                  </a:txBody>
                  <a:tcPr marL="149531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398083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r>
                        <a:rPr lang="en-US" sz="1800" b="1">
                          <a:effectLst/>
                          <a:latin typeface="quote-cjk-patch"/>
                        </a:rPr>
                        <a:t>Brix (Sugars)</a:t>
                      </a:r>
                      <a:endParaRPr lang="en-US" sz="1800" b="0">
                        <a:effectLst/>
                        <a:latin typeface="quote-cjk-patch"/>
                      </a:endParaRPr>
                    </a:p>
                  </a:txBody>
                  <a:tcPr marL="89718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effectLst/>
                          <a:latin typeface="quote-cjk-patch"/>
                        </a:rPr>
                        <a:t>12-16° Brix (varies by variety)</a:t>
                      </a:r>
                    </a:p>
                  </a:txBody>
                  <a:tcPr marL="149531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effectLst/>
                          <a:latin typeface="quote-cjk-patch"/>
                        </a:rPr>
                        <a:t>Sweetness, consumer acceptance</a:t>
                      </a:r>
                    </a:p>
                  </a:txBody>
                  <a:tcPr marL="149531" marR="89718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510609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r>
                        <a:rPr lang="en-US" sz="1800" b="1">
                          <a:effectLst/>
                          <a:latin typeface="quote-cjk-patch"/>
                        </a:rPr>
                        <a:t>Acidity (TA)</a:t>
                      </a:r>
                      <a:endParaRPr lang="en-US" sz="1800" b="0">
                        <a:effectLst/>
                        <a:latin typeface="quote-cjk-patch"/>
                      </a:endParaRPr>
                    </a:p>
                  </a:txBody>
                  <a:tcPr marL="89718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effectLst/>
                          <a:latin typeface="quote-cjk-patch"/>
                        </a:rPr>
                        <a:t>0.3-0.8% (varies)</a:t>
                      </a:r>
                    </a:p>
                  </a:txBody>
                  <a:tcPr marL="149531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effectLst/>
                          <a:latin typeface="quote-cjk-patch"/>
                        </a:rPr>
                        <a:t>Flavor balance (</a:t>
                      </a:r>
                      <a:r>
                        <a:rPr lang="en-US" sz="1800" b="0" dirty="0" err="1">
                          <a:effectLst/>
                          <a:latin typeface="quote-cjk-patch"/>
                        </a:rPr>
                        <a:t>Brix:Acid</a:t>
                      </a:r>
                      <a:r>
                        <a:rPr lang="en-US" sz="1800" b="0" dirty="0">
                          <a:effectLst/>
                          <a:latin typeface="quote-cjk-patch"/>
                        </a:rPr>
                        <a:t> ratio)</a:t>
                      </a:r>
                    </a:p>
                  </a:txBody>
                  <a:tcPr marL="149531" marR="89718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028884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r>
                        <a:rPr lang="en-US" sz="1800" b="1">
                          <a:effectLst/>
                          <a:latin typeface="quote-cjk-patch"/>
                        </a:rPr>
                        <a:t>Firmness</a:t>
                      </a:r>
                      <a:endParaRPr lang="en-US" sz="1800" b="0">
                        <a:effectLst/>
                        <a:latin typeface="quote-cjk-patch"/>
                      </a:endParaRPr>
                    </a:p>
                  </a:txBody>
                  <a:tcPr marL="89718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effectLst/>
                          <a:latin typeface="quote-cjk-patch"/>
                        </a:rPr>
                        <a:t>5-8 kg force (penetrometer)</a:t>
                      </a:r>
                    </a:p>
                  </a:txBody>
                  <a:tcPr marL="149531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effectLst/>
                          <a:latin typeface="quote-cjk-patch"/>
                        </a:rPr>
                        <a:t>Resistance to bruising during transport</a:t>
                      </a:r>
                    </a:p>
                  </a:txBody>
                  <a:tcPr marL="149531" marR="89718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6813547"/>
                  </a:ext>
                </a:extLst>
              </a:tr>
              <a:tr h="725223">
                <a:tc>
                  <a:txBody>
                    <a:bodyPr/>
                    <a:lstStyle/>
                    <a:p>
                      <a:r>
                        <a:rPr lang="en-US" sz="1800" b="1">
                          <a:effectLst/>
                          <a:latin typeface="quote-cjk-patch"/>
                        </a:rPr>
                        <a:t>Color</a:t>
                      </a:r>
                      <a:endParaRPr lang="en-US" sz="1800" b="0">
                        <a:effectLst/>
                        <a:latin typeface="quote-cjk-patch"/>
                      </a:endParaRPr>
                    </a:p>
                  </a:txBody>
                  <a:tcPr marL="89718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effectLst/>
                          <a:latin typeface="quote-cjk-patch"/>
                        </a:rPr>
                        <a:t>Variety-specific (green to yellow/red)</a:t>
                      </a:r>
                    </a:p>
                  </a:txBody>
                  <a:tcPr marL="149531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effectLst/>
                          <a:latin typeface="quote-cjk-patch"/>
                        </a:rPr>
                        <a:t>Visual ripeness indicator</a:t>
                      </a:r>
                    </a:p>
                  </a:txBody>
                  <a:tcPr marL="149531" marR="89718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4594753"/>
                  </a:ext>
                </a:extLst>
              </a:tr>
              <a:tr h="994378">
                <a:tc>
                  <a:txBody>
                    <a:bodyPr/>
                    <a:lstStyle/>
                    <a:p>
                      <a:r>
                        <a:rPr lang="en-US" sz="1800" b="1">
                          <a:effectLst/>
                          <a:latin typeface="quote-cjk-patch"/>
                        </a:rPr>
                        <a:t>Dry Matter</a:t>
                      </a:r>
                      <a:endParaRPr lang="en-US" sz="1800" b="0">
                        <a:effectLst/>
                        <a:latin typeface="quote-cjk-patch"/>
                      </a:endParaRPr>
                    </a:p>
                  </a:txBody>
                  <a:tcPr marL="89718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>
                          <a:effectLst/>
                          <a:latin typeface="quote-cjk-patch"/>
                        </a:rPr>
                        <a:t>15-20% (varies)</a:t>
                      </a:r>
                    </a:p>
                  </a:txBody>
                  <a:tcPr marL="149531" marR="149531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effectLst/>
                          <a:latin typeface="quote-cjk-patch"/>
                        </a:rPr>
                        <a:t>Correlates with </a:t>
                      </a:r>
                      <a:r>
                        <a:rPr lang="en-US" sz="1800" b="0" dirty="0" err="1">
                          <a:effectLst/>
                          <a:latin typeface="quote-cjk-patch"/>
                        </a:rPr>
                        <a:t>starch→sugar</a:t>
                      </a:r>
                      <a:r>
                        <a:rPr lang="en-US" sz="1800" b="0" dirty="0">
                          <a:effectLst/>
                          <a:latin typeface="quote-cjk-patch"/>
                        </a:rPr>
                        <a:t> conversion</a:t>
                      </a:r>
                    </a:p>
                  </a:txBody>
                  <a:tcPr marL="149531" marR="89718" marT="93457" marB="93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7717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542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2FAD8-B1AC-47F3-9538-215C205BF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Mango Export Chain </a:t>
            </a:r>
            <a:br>
              <a:rPr lang="en-US" b="1" dirty="0"/>
            </a:br>
            <a:r>
              <a:rPr lang="en-US" b="1" dirty="0"/>
              <a:t>Post-Harvest Biochemistry &amp; Handling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B965A-6A39-420B-974D-8EB6B6E5D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Harvest Maturity:</a:t>
            </a:r>
            <a:endParaRPr lang="en-US" dirty="0"/>
          </a:p>
          <a:p>
            <a:pPr lvl="1"/>
            <a:r>
              <a:rPr lang="en-US" dirty="0"/>
              <a:t>Mangoes are </a:t>
            </a:r>
            <a:r>
              <a:rPr lang="en-US" b="1" dirty="0"/>
              <a:t>climacteric</a:t>
            </a:r>
            <a:r>
              <a:rPr lang="en-US" dirty="0"/>
              <a:t>—ripen after harvest.</a:t>
            </a:r>
          </a:p>
          <a:p>
            <a:pPr lvl="1"/>
            <a:r>
              <a:rPr lang="en-US" dirty="0"/>
              <a:t>Harvest at mature-green stage for export.</a:t>
            </a:r>
          </a:p>
          <a:p>
            <a:r>
              <a:rPr lang="en-US" b="1" dirty="0"/>
              <a:t>Key Post-Harvest Challenges:</a:t>
            </a:r>
            <a:endParaRPr lang="en-US" dirty="0"/>
          </a:p>
          <a:p>
            <a:pPr lvl="1"/>
            <a:r>
              <a:rPr lang="en-US" b="1" dirty="0"/>
              <a:t>Chilling Injury (from Module II):</a:t>
            </a:r>
            <a:r>
              <a:rPr lang="en-US" dirty="0"/>
              <a:t> Tropical fruit sensitive to temperatures below 10-13°C.</a:t>
            </a:r>
          </a:p>
          <a:p>
            <a:pPr lvl="2"/>
            <a:r>
              <a:rPr lang="en-US" b="1" dirty="0"/>
              <a:t>Symptoms:</a:t>
            </a:r>
            <a:r>
              <a:rPr lang="en-US" dirty="0"/>
              <a:t> Grayish scald, uneven ripening, poor flavor.</a:t>
            </a:r>
          </a:p>
          <a:p>
            <a:pPr lvl="2"/>
            <a:r>
              <a:rPr lang="en-US" b="1" dirty="0"/>
              <a:t>Management:</a:t>
            </a:r>
            <a:r>
              <a:rPr lang="en-US" dirty="0"/>
              <a:t> Optimal storage ~12-13°C.</a:t>
            </a:r>
          </a:p>
          <a:p>
            <a:pPr lvl="1"/>
            <a:r>
              <a:rPr lang="en-US" b="1" dirty="0"/>
              <a:t>Softening:</a:t>
            </a:r>
            <a:r>
              <a:rPr lang="en-US" dirty="0"/>
              <a:t> Cell wall breakdown by enzymes (</a:t>
            </a:r>
            <a:r>
              <a:rPr lang="en-US" dirty="0" err="1"/>
              <a:t>polygalacturonase</a:t>
            </a:r>
            <a:r>
              <a:rPr lang="en-US" dirty="0"/>
              <a:t>, pectin </a:t>
            </a:r>
            <a:r>
              <a:rPr lang="en-US" dirty="0" err="1"/>
              <a:t>methylesterase</a:t>
            </a:r>
            <a:r>
              <a:rPr lang="en-US" dirty="0"/>
              <a:t>).</a:t>
            </a:r>
          </a:p>
          <a:p>
            <a:pPr lvl="2"/>
            <a:r>
              <a:rPr lang="en-US" b="1" dirty="0"/>
              <a:t>Management:</a:t>
            </a:r>
            <a:r>
              <a:rPr lang="en-US" dirty="0"/>
              <a:t> Rapid cooling, ethylene control.</a:t>
            </a:r>
          </a:p>
          <a:p>
            <a:pPr lvl="1"/>
            <a:r>
              <a:rPr lang="en-US" b="1" dirty="0"/>
              <a:t>Disease:</a:t>
            </a:r>
            <a:r>
              <a:rPr lang="en-US" dirty="0"/>
              <a:t> Anthracnose (fungal) causes latent infections.</a:t>
            </a:r>
          </a:p>
          <a:p>
            <a:pPr lvl="2"/>
            <a:r>
              <a:rPr lang="en-US" b="1" dirty="0"/>
              <a:t>Management:</a:t>
            </a:r>
            <a:r>
              <a:rPr lang="en-US" dirty="0"/>
              <a:t> Hot water treatment (52°C for 5-10 minutes) kills spores without cooking fruit.</a:t>
            </a:r>
          </a:p>
          <a:p>
            <a:r>
              <a:rPr lang="en-US" b="1" dirty="0"/>
              <a:t>Export Chain Steps:</a:t>
            </a:r>
            <a:endParaRPr lang="en-US" dirty="0"/>
          </a:p>
          <a:p>
            <a:pPr lvl="1"/>
            <a:r>
              <a:rPr lang="en-US" dirty="0"/>
              <a:t>Harvest → Grading → Hot water treatment → Cooling → Packaging → Cold storage → Transport (reefer container) → Destination ripening.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775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452EC-F3FF-4D64-B90C-9093A9D5A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🌾 6.4 </a:t>
            </a:r>
            <a:r>
              <a:rPr lang="en-US" b="1" dirty="0" err="1"/>
              <a:t>Teff</a:t>
            </a:r>
            <a:r>
              <a:rPr lang="en-US" b="1" dirty="0"/>
              <a:t> and Injera</a:t>
            </a:r>
            <a:br>
              <a:rPr lang="en-US" b="1" dirty="0"/>
            </a:br>
            <a:r>
              <a:rPr lang="en-US" b="1" dirty="0" err="1"/>
              <a:t>Teff</a:t>
            </a:r>
            <a:r>
              <a:rPr lang="en-US" b="1" dirty="0"/>
              <a:t>: Ethiopia's Ancient Grain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758AE-A988-4677-9619-781E865B7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Grain:</a:t>
            </a:r>
            <a:r>
              <a:rPr lang="en-US" dirty="0"/>
              <a:t> Smallest grain in the world, staple cereal in Ethiopia.</a:t>
            </a:r>
          </a:p>
          <a:p>
            <a:r>
              <a:rPr lang="en-US" b="1" dirty="0"/>
              <a:t>Key Use:</a:t>
            </a:r>
            <a:r>
              <a:rPr lang="en-US" dirty="0"/>
              <a:t> Fermented flatbread </a:t>
            </a:r>
            <a:r>
              <a:rPr lang="en-US" b="1" dirty="0"/>
              <a:t>Injera</a:t>
            </a:r>
            <a:r>
              <a:rPr lang="en-US" dirty="0"/>
              <a:t>.</a:t>
            </a:r>
          </a:p>
          <a:p>
            <a:r>
              <a:rPr lang="en-US" b="1" dirty="0"/>
              <a:t>Biochemical Uniqueness:</a:t>
            </a:r>
            <a:endParaRPr lang="en-US" dirty="0"/>
          </a:p>
          <a:p>
            <a:pPr lvl="1"/>
            <a:r>
              <a:rPr lang="en-US" b="1" dirty="0"/>
              <a:t>Gluten-free:</a:t>
            </a:r>
            <a:r>
              <a:rPr lang="en-US" dirty="0"/>
              <a:t> </a:t>
            </a:r>
            <a:r>
              <a:rPr lang="en-US" dirty="0" err="1"/>
              <a:t>Teff</a:t>
            </a:r>
            <a:r>
              <a:rPr lang="en-US" dirty="0"/>
              <a:t> lacks gluten proteins; safe for celiac patients.</a:t>
            </a:r>
          </a:p>
          <a:p>
            <a:pPr lvl="1"/>
            <a:r>
              <a:rPr lang="en-US" b="1" dirty="0"/>
              <a:t>High in:</a:t>
            </a:r>
            <a:r>
              <a:rPr lang="en-US" dirty="0"/>
              <a:t> Iron, calcium, fiber, resistant starch.</a:t>
            </a:r>
          </a:p>
          <a:p>
            <a:pPr lvl="1"/>
            <a:r>
              <a:rPr lang="en-US" b="1" dirty="0"/>
              <a:t>Minerals:</a:t>
            </a:r>
            <a:r>
              <a:rPr lang="en-US" dirty="0"/>
              <a:t> High content, but bioavailability affected by phytate.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320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1770</Words>
  <Application>Microsoft Office PowerPoint</Application>
  <PresentationFormat>Widescreen</PresentationFormat>
  <Paragraphs>184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quote-cjk-patch</vt:lpstr>
      <vt:lpstr>Office Theme</vt:lpstr>
      <vt:lpstr>PowerPoint Presentation</vt:lpstr>
      <vt:lpstr>Module VI Overview</vt:lpstr>
      <vt:lpstr>☕ 6.1 Coffee Biochemistry Coffee: Ethiopia's Signature Crop</vt:lpstr>
      <vt:lpstr>6.1 Coffee Biochemistry  Processing Matters: Wet vs. Dry</vt:lpstr>
      <vt:lpstr>6.2 Enset Biochemistry Enset (False Banana): Ethiopia's Hidden Security Crop</vt:lpstr>
      <vt:lpstr>6.2 Enset Biochemistry  Enset Starch &amp; Fermentation</vt:lpstr>
      <vt:lpstr>Mango Export Chain Mango: Quality for Export</vt:lpstr>
      <vt:lpstr>Mango Export Chain  Post-Harvest Biochemistry &amp; Handling</vt:lpstr>
      <vt:lpstr>🌾 6.4 Teff and Injera Teff: Ethiopia's Ancient Grain</vt:lpstr>
      <vt:lpstr>6.4 Teff and Injera  Injera Fermentation Biochemistry</vt:lpstr>
      <vt:lpstr>6.4 Teff and Injera  Teff, Eyes, and Nutrition</vt:lpstr>
      <vt:lpstr>6.5 Flower Export Chain Ethiopia's Flower Industry</vt:lpstr>
      <vt:lpstr>6.5 Flower Export Chain  Biochemistry of Flower Senescence</vt:lpstr>
      <vt:lpstr>6.5 Flower Export Chain  Post-Harvest Technology for Flowers</vt:lpstr>
      <vt:lpstr>6.5 Flower Export Chain  The Export Chain in Practice</vt:lpstr>
      <vt:lpstr>Key Concepts Review</vt:lpstr>
      <vt:lpstr>Discussion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Mitiku Muanenda</dc:creator>
  <cp:lastModifiedBy>Mitiku Muanenda</cp:lastModifiedBy>
  <cp:revision>5</cp:revision>
  <dcterms:created xsi:type="dcterms:W3CDTF">2026-03-14T13:51:04Z</dcterms:created>
  <dcterms:modified xsi:type="dcterms:W3CDTF">2026-03-14T14:35:16Z</dcterms:modified>
</cp:coreProperties>
</file>