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1" r:id="rId5"/>
    <p:sldId id="294" r:id="rId6"/>
    <p:sldId id="296" r:id="rId7"/>
    <p:sldId id="297" r:id="rId8"/>
    <p:sldId id="298" r:id="rId9"/>
    <p:sldId id="295" r:id="rId10"/>
    <p:sldId id="293" r:id="rId11"/>
    <p:sldId id="260" r:id="rId12"/>
    <p:sldId id="261" r:id="rId13"/>
    <p:sldId id="265" r:id="rId14"/>
    <p:sldId id="266" r:id="rId15"/>
    <p:sldId id="267" r:id="rId16"/>
    <p:sldId id="270" r:id="rId17"/>
    <p:sldId id="271" r:id="rId18"/>
    <p:sldId id="272" r:id="rId19"/>
    <p:sldId id="276" r:id="rId20"/>
    <p:sldId id="273" r:id="rId21"/>
    <p:sldId id="309" r:id="rId22"/>
    <p:sldId id="325" r:id="rId23"/>
    <p:sldId id="301" r:id="rId24"/>
    <p:sldId id="328" r:id="rId25"/>
    <p:sldId id="327" r:id="rId26"/>
    <p:sldId id="303" r:id="rId27"/>
    <p:sldId id="305" r:id="rId28"/>
    <p:sldId id="304" r:id="rId29"/>
    <p:sldId id="307" r:id="rId30"/>
    <p:sldId id="308" r:id="rId31"/>
    <p:sldId id="320" r:id="rId32"/>
    <p:sldId id="321" r:id="rId33"/>
    <p:sldId id="322" r:id="rId34"/>
    <p:sldId id="323" r:id="rId35"/>
    <p:sldId id="324" r:id="rId36"/>
    <p:sldId id="326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275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9" r:id="rId63"/>
    <p:sldId id="300" r:id="rId64"/>
    <p:sldId id="26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F2DD-D80A-43CA-A8D9-128023DE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880E0-E554-4CDD-91E0-D9C429B2F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8D3C-5DA4-4CB5-8BAA-A6A80819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2330-16ED-4335-A8AF-41FF2A0B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15C5-F74F-4AB7-BC49-829FFBA7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B800-A6C1-48BA-B142-20B6F33A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DD806-2822-4E63-945F-36FE98D11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C824C-117A-4818-94A8-3A12F6CE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6323F-80D2-4833-BEF6-68C3A7DF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A0C7-9C30-4F63-9F05-86DDF16D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1A5E3-87F2-4564-90C2-00595F9FE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F7DB5-B906-4222-98B2-B9AE8FCB3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59E5-7116-4D1F-83B1-4314533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F14B-2DA4-4CAE-A3CF-B8B056A2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563-6F8E-447B-8B3E-519E0F39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538D-3574-4BAE-B0D0-E19F82AC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D904-E0BA-4BC7-8AC4-47C33783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CD21-B7B7-45AB-BD83-BD593071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6634B-127B-47C1-B04F-DC3F392D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DF08-F5E8-4243-AD78-96A75FD7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C3B1-E088-4ABE-A8D7-3F8964A4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D760D-2670-427D-82A6-3D19D3D9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BD410-0841-42AC-A600-CAD89067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4E0A-DA7A-42AB-9181-F9B31165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D702-4F42-4AE3-B0F6-EEA44175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8D08-0C34-46C6-9796-3497B36A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9504-E720-48CA-8B8B-EE07C5B1B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37DBD-032E-4BDC-80D0-C56D2B4B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5BC3E-BEB7-4AC1-AE5A-767FBC94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3CC7C-6A30-4D7E-8D85-F67EB3DD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372C-51B8-49C3-BABE-BD09671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136A-18BA-4DD4-AF78-05E2B305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CC6E-E7E5-4A8A-A876-AA3FF74A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DBD4A-624D-463B-BB55-BE924DC29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01B1C-058C-44EE-AFD1-84802F1D0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CAD0B-B3B8-45A5-AEE5-13C6B42B6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7EC2-91E4-4B36-B058-50659CC1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D09F9-B20D-47D0-8C58-34E61B94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42D0A-387F-4D13-B3A1-ACAC5361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C65E-9B15-4E31-8F76-DABBF878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603D9-6EF4-430E-A230-DADB85CE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7C804-A512-4C2C-A3A0-7CB7D1EE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55E9-BE4D-4826-BB6D-60225A18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ED8A7-0DB9-4835-B895-08FA661C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45E6A-4E0A-4743-BDBF-AC4CA23A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C5A7B-BCF3-4A7E-8454-1DF570F9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5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3379-E887-42CD-87DA-75F3483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9D16-8019-4CA6-83B2-4ABEFB3F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1CF00-2AFA-476B-80DC-DA2E2094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34DD5-7CF9-452A-B3A4-3DA8CFC0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CB9D-DE6A-40BD-9695-BCA96244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8AD60-F5B2-411A-A0AC-BEC4E4D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6B4B-3EF2-4AAE-B159-1BF6372E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0F2EA-42EF-4423-A17E-01862C162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ED98C-3352-4265-BB71-D910BBC5F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422BB-E6BC-4DFE-97FF-CFEE334E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2E97-6704-4B14-B833-9B60D074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A2DAC-92B2-4834-9246-6D1F0FB9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6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B97DD-1B68-4247-A29E-7DBB9E58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3AA2A-CFCF-4509-B5C4-BEFEAA08B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4E8E-D406-42AD-AAB3-A997F7852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8412E-9D63-462F-A059-543747C5D7C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7CBF-AA7F-4A19-B95A-EB84F516C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0093-0990-462E-A385-CA1DDF2B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BD81F-D373-479B-98A2-A5634069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D370A4-EC4B-43FF-B10E-A9E6FBF15292}"/>
              </a:ext>
            </a:extLst>
          </p:cNvPr>
          <p:cNvSpPr/>
          <p:nvPr/>
        </p:nvSpPr>
        <p:spPr>
          <a:xfrm>
            <a:off x="1336431" y="0"/>
            <a:ext cx="96223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╔══════════════════════════════════════════════════════════════╗</a:t>
            </a:r>
          </a:p>
          <a:p>
            <a:r>
              <a:rPr lang="en-US" sz="2400" dirty="0"/>
              <a:t>║     🌿 PLANT BIOCHEMISTRY FOR HORTICULTURE · HORT 202        ║</a:t>
            </a:r>
          </a:p>
          <a:p>
            <a:r>
              <a:rPr lang="en-US" sz="2400" dirty="0"/>
              <a:t>║     ═════════════════════════════════════════════════════     ║</a:t>
            </a:r>
          </a:p>
          <a:p>
            <a:r>
              <a:rPr lang="en-US" sz="2400" dirty="0"/>
              <a:t>║                                                               ║</a:t>
            </a:r>
          </a:p>
          <a:p>
            <a:r>
              <a:rPr lang="en-US" sz="2400" dirty="0"/>
              <a:t>║     </a:t>
            </a:r>
            <a:r>
              <a:rPr lang="en-US" sz="2400" dirty="0">
                <a:solidFill>
                  <a:srgbClr val="FF0000"/>
                </a:solidFill>
              </a:rPr>
              <a:t>⚡ MODULE 3: PLANT METABOLISM &amp; ENERGY SYSTEMS          </a:t>
            </a:r>
            <a:r>
              <a:rPr lang="en-US" sz="2400" dirty="0"/>
              <a:t>║</a:t>
            </a:r>
          </a:p>
          <a:p>
            <a:r>
              <a:rPr lang="en-US" sz="2400" dirty="0"/>
              <a:t>║                                                               ║</a:t>
            </a:r>
          </a:p>
          <a:p>
            <a:r>
              <a:rPr lang="en-US" sz="2400" dirty="0"/>
              <a:t>║     Photosynthesis · Respiration · Transport                 ║</a:t>
            </a:r>
          </a:p>
          <a:p>
            <a:r>
              <a:rPr lang="en-US" sz="2400" dirty="0"/>
              <a:t>║     Nitrogen &amp; Lipid Metabolism                               ║</a:t>
            </a:r>
          </a:p>
          <a:p>
            <a:r>
              <a:rPr lang="en-US" sz="2400" dirty="0"/>
              <a:t>║                                                               ║</a:t>
            </a:r>
          </a:p>
          <a:p>
            <a:r>
              <a:rPr lang="en-US" sz="2400" dirty="0"/>
              <a:t>║     Dilla University · Department of Horticulture            ║</a:t>
            </a:r>
          </a:p>
          <a:p>
            <a:r>
              <a:rPr lang="en-US" sz="2400" dirty="0"/>
              <a:t>║     [Instructor Name] · [</a:t>
            </a:r>
            <a:r>
              <a:rPr lang="en-US" sz="2400" dirty="0" err="1"/>
              <a:t>SemesterII</a:t>
            </a:r>
            <a:r>
              <a:rPr lang="en-US" sz="2400" dirty="0"/>
              <a:t>/Year2026]                      ║</a:t>
            </a:r>
          </a:p>
          <a:p>
            <a:r>
              <a:rPr lang="en-US" sz="2400" dirty="0"/>
              <a:t>╚══════════════════════════════════════════════════════════════╝</a:t>
            </a:r>
          </a:p>
        </p:txBody>
      </p:sp>
    </p:spTree>
    <p:extLst>
      <p:ext uri="{BB962C8B-B14F-4D97-AF65-F5344CB8AC3E}">
        <p14:creationId xmlns:p14="http://schemas.microsoft.com/office/powerpoint/2010/main" val="201625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7DAC-C86B-49E6-AA9F-EEF0B77E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 Roadmap: Where We're Going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642CC0-CBA9-4C52-B074-ED2BB04B16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459" y="1478378"/>
          <a:ext cx="11099082" cy="51663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9694">
                  <a:extLst>
                    <a:ext uri="{9D8B030D-6E8A-4147-A177-3AD203B41FA5}">
                      <a16:colId xmlns:a16="http://schemas.microsoft.com/office/drawing/2014/main" val="3676869509"/>
                    </a:ext>
                  </a:extLst>
                </a:gridCol>
                <a:gridCol w="3699694">
                  <a:extLst>
                    <a:ext uri="{9D8B030D-6E8A-4147-A177-3AD203B41FA5}">
                      <a16:colId xmlns:a16="http://schemas.microsoft.com/office/drawing/2014/main" val="1451263149"/>
                    </a:ext>
                  </a:extLst>
                </a:gridCol>
                <a:gridCol w="3699694">
                  <a:extLst>
                    <a:ext uri="{9D8B030D-6E8A-4147-A177-3AD203B41FA5}">
                      <a16:colId xmlns:a16="http://schemas.microsoft.com/office/drawing/2014/main" val="30378406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Section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Focus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Key Question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3214667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1. Photosynthesis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Capturing light, fixing CO₂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How do plants build sugars?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35147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2. Respiration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Breaking down sugars for energy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How do plants use those sugars?</a:t>
                      </a:r>
                      <a:endParaRPr lang="en-US" sz="2400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520680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3. Translocation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Moving sugars and assimilates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How do sugars get to fruits/roots?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675655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4. Assimilation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Building oils, proteins, waxes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How do plants store and protect?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458700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5. Applied Metabolism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Quality, stress, post-harvest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How does this affect my crop?</a:t>
                      </a:r>
                      <a:endParaRPr lang="en-US" sz="2400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060483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C4E1871-8740-415E-A8FF-3D77C6BCD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267" y="1187985"/>
            <a:ext cx="65" cy="5654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3EE737-63E9-4B66-A871-E94AD5915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20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7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CE70-E83A-44AE-9050-BF9EF5B7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2517482"/>
            <a:ext cx="10515600" cy="1325563"/>
          </a:xfrm>
        </p:spPr>
        <p:txBody>
          <a:bodyPr/>
          <a:lstStyle/>
          <a:p>
            <a:r>
              <a:rPr lang="en-US" dirty="0"/>
              <a:t>🍃 SECTION 2.1: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301460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D868-8144-4636-850E-5D6F2DD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865" y="81715"/>
            <a:ext cx="10515600" cy="872832"/>
          </a:xfrm>
        </p:spPr>
        <p:txBody>
          <a:bodyPr>
            <a:normAutofit/>
          </a:bodyPr>
          <a:lstStyle/>
          <a:p>
            <a:r>
              <a:rPr lang="en-US" sz="3600" b="1" dirty="0"/>
              <a:t>Photosynthesis Overview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12414-AA85-4CB4-9190-8D1883A2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1237958"/>
            <a:ext cx="56505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Two Stages: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☀️ </a:t>
            </a:r>
            <a:r>
              <a:rPr lang="en-US" sz="2400" dirty="0">
                <a:solidFill>
                  <a:srgbClr val="00B050"/>
                </a:solidFill>
              </a:rPr>
              <a:t>LIGHT REACTIONS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• Occur in thylakoid membranes                         </a:t>
            </a:r>
          </a:p>
          <a:p>
            <a:pPr marL="0" indent="0">
              <a:buNone/>
            </a:pPr>
            <a:r>
              <a:rPr lang="en-US" sz="2400" dirty="0"/>
              <a:t>        • Convert light energy → ATP + NADPH                   </a:t>
            </a:r>
          </a:p>
          <a:p>
            <a:pPr marL="0" indent="0">
              <a:buNone/>
            </a:pPr>
            <a:r>
              <a:rPr lang="en-US" sz="2400" dirty="0"/>
              <a:t>        • Produce O₂ from water splitting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🌱 </a:t>
            </a:r>
            <a:r>
              <a:rPr lang="en-US" sz="2400" dirty="0">
                <a:solidFill>
                  <a:srgbClr val="00B050"/>
                </a:solidFill>
              </a:rPr>
              <a:t>CALVIN CYCLE </a:t>
            </a:r>
            <a:r>
              <a:rPr lang="en-US" sz="2400" dirty="0"/>
              <a:t>(Light-independent)                       </a:t>
            </a:r>
          </a:p>
          <a:p>
            <a:pPr marL="0" indent="0">
              <a:buNone/>
            </a:pPr>
            <a:r>
              <a:rPr lang="en-US" sz="2400" dirty="0"/>
              <a:t>        • Occur in stroma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• Use ATP + NADPH to fix CO₂ → sugars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</a:t>
            </a:r>
          </a:p>
          <a:p>
            <a:r>
              <a:rPr lang="en-US" sz="2400" dirty="0"/>
              <a:t>KEY CONCEPT: Light reactions produce the energy (ATP) and reducing power (NADPH) for the Calvin cycle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8E640-8335-461D-B10B-A555D298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10" y="670499"/>
            <a:ext cx="5014463" cy="60300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E8C846-5827-44EF-8A91-EABBF114F6E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9317" y="1862288"/>
            <a:ext cx="5330483" cy="38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8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CC80-FA45-4695-9AD9-A853DA9B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31" y="-88217"/>
            <a:ext cx="5984631" cy="132556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sz="3600" b="1" dirty="0"/>
              <a:t>Light Reactions - Photosystems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68401-D12B-4A27-AF2D-D80F0D0E0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0698" y="574565"/>
            <a:ext cx="54313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ANTENNA COMPLEX                                     </a:t>
            </a:r>
          </a:p>
          <a:p>
            <a:pPr marL="0" indent="0">
              <a:buNone/>
            </a:pPr>
            <a:r>
              <a:rPr lang="en-US" dirty="0"/>
              <a:t> • Hundreds of pigment molecules                         • </a:t>
            </a:r>
            <a:r>
              <a:rPr lang="en-US" dirty="0">
                <a:solidFill>
                  <a:srgbClr val="00B050"/>
                </a:solidFill>
              </a:rPr>
              <a:t>Chlorophyll</a:t>
            </a:r>
            <a:r>
              <a:rPr lang="en-US" dirty="0"/>
              <a:t> a, b, carotenoids                      • Capture light energy                               • Transfer energy to reaction center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REACTION CENTER                                     </a:t>
            </a:r>
          </a:p>
          <a:p>
            <a:pPr marL="0" indent="0">
              <a:buNone/>
            </a:pPr>
            <a:r>
              <a:rPr lang="en-US" dirty="0"/>
              <a:t>• Special pair of chlorophyll molecules             </a:t>
            </a:r>
          </a:p>
          <a:p>
            <a:pPr marL="0" indent="0">
              <a:buNone/>
            </a:pPr>
            <a:r>
              <a:rPr lang="en-US" dirty="0"/>
              <a:t>• Where energy conversion happens                   </a:t>
            </a:r>
          </a:p>
          <a:p>
            <a:pPr marL="0" indent="0">
              <a:buNone/>
            </a:pPr>
            <a:r>
              <a:rPr lang="en-US" dirty="0"/>
              <a:t>• Ejects high-energy electrons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020FD-671F-43ED-AFF2-4C0BCB99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1" y="4613226"/>
            <a:ext cx="4717627" cy="2244774"/>
          </a:xfrm>
          <a:prstGeom prst="rect">
            <a:avLst/>
          </a:prstGeom>
        </p:spPr>
      </p:pic>
      <p:pic>
        <p:nvPicPr>
          <p:cNvPr id="7" name="Picture 2" descr="https://www.wehenet.com/education/horticulture/model-courses/resources/images/02_02_light_reactions.png">
            <a:extLst>
              <a:ext uri="{FF2B5EF4-FFF2-40B4-BE49-F238E27FC236}">
                <a16:creationId xmlns:a16="http://schemas.microsoft.com/office/drawing/2014/main" id="{C873BAD2-D454-4679-A1FC-975AFB50F5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4" y="1434905"/>
            <a:ext cx="5682175" cy="47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7F3E-7C0E-4257-A6FF-507B5375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Light Reactions - Electron Flow (Z-scheme)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BE2F8-AE0D-4036-A382-2A6C74B4C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690688"/>
            <a:ext cx="5811128" cy="4977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SEQUENCE OF EVENTS:                                       </a:t>
            </a:r>
          </a:p>
          <a:p>
            <a:pPr marL="0" indent="0">
              <a:buNone/>
            </a:pPr>
            <a:r>
              <a:rPr lang="en-US" dirty="0"/>
              <a:t>1. Light excites PSII → P680* ejects e⁻                  </a:t>
            </a:r>
          </a:p>
          <a:p>
            <a:pPr marL="0" indent="0">
              <a:buNone/>
            </a:pPr>
            <a:r>
              <a:rPr lang="en-US" dirty="0"/>
              <a:t>2. Electrons move through chain:                          </a:t>
            </a:r>
          </a:p>
          <a:p>
            <a:pPr marL="0" indent="0">
              <a:buNone/>
            </a:pPr>
            <a:r>
              <a:rPr lang="en-US" dirty="0"/>
              <a:t>    P680 → Pheophytin → Plastoquinone (PQ)                 </a:t>
            </a:r>
          </a:p>
          <a:p>
            <a:pPr marL="0" indent="0">
              <a:buNone/>
            </a:pPr>
            <a:r>
              <a:rPr lang="en-US" dirty="0"/>
              <a:t>    → Cytochrome </a:t>
            </a:r>
            <a:r>
              <a:rPr lang="en-US" dirty="0" err="1"/>
              <a:t>b₆f</a:t>
            </a:r>
            <a:r>
              <a:rPr lang="en-US" dirty="0"/>
              <a:t> → Plastocyanin (PC)                    </a:t>
            </a:r>
          </a:p>
          <a:p>
            <a:pPr marL="0" indent="0">
              <a:buNone/>
            </a:pPr>
            <a:r>
              <a:rPr lang="en-US" dirty="0"/>
              <a:t>3. Protons (H⁺) pumped into thylakoid lumen               </a:t>
            </a:r>
          </a:p>
          <a:p>
            <a:pPr marL="0" indent="0">
              <a:buNone/>
            </a:pPr>
            <a:r>
              <a:rPr lang="en-US" dirty="0"/>
              <a:t>4. Light excites PSI → P700* ejects e⁻                    </a:t>
            </a:r>
          </a:p>
          <a:p>
            <a:pPr marL="0" indent="0">
              <a:buNone/>
            </a:pPr>
            <a:r>
              <a:rPr lang="en-US" dirty="0"/>
              <a:t>5. Electrons reduce NADP⁺ → NADPH                            6. Water splitting replaces electrons in PSII:            </a:t>
            </a:r>
          </a:p>
          <a:p>
            <a:pPr marL="0" indent="0">
              <a:buNone/>
            </a:pPr>
            <a:r>
              <a:rPr lang="en-US" dirty="0"/>
              <a:t>        2H₂O → O₂ + 4H⁺ + 4e⁻ </a:t>
            </a:r>
          </a:p>
        </p:txBody>
      </p:sp>
      <p:pic>
        <p:nvPicPr>
          <p:cNvPr id="5122" name="Picture 2" descr="https://www.wehenet.com/education/horticulture/model-courses/resources/images/02_03_z_scheme.png">
            <a:extLst>
              <a:ext uri="{FF2B5EF4-FFF2-40B4-BE49-F238E27FC236}">
                <a16:creationId xmlns:a16="http://schemas.microsoft.com/office/drawing/2014/main" id="{F114C0BA-2ED6-4716-AA0A-3ECF9B7D63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1816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9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BBD5-E183-4D33-B1A2-37F73377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00" y="116729"/>
            <a:ext cx="570174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ATP Synthesis - Chemiosmosis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4DAC2-990C-4E69-8E1D-FFA3BD5536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40532"/>
            <a:ext cx="4981575" cy="3257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376DD-7076-4AD1-8A5C-AD6A02D57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 IT WORKS: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Electron transport pumps H⁺ into thylakoid lumen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Creates </a:t>
            </a:r>
            <a:r>
              <a:rPr lang="en-US" dirty="0">
                <a:solidFill>
                  <a:srgbClr val="FF0000"/>
                </a:solidFill>
              </a:rPr>
              <a:t>proton gradient </a:t>
            </a:r>
            <a:r>
              <a:rPr lang="en-US" dirty="0"/>
              <a:t>(chemical + electrical)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H⁺ flow back through </a:t>
            </a:r>
            <a:r>
              <a:rPr lang="en-US" dirty="0">
                <a:solidFill>
                  <a:srgbClr val="FF0000"/>
                </a:solidFill>
              </a:rPr>
              <a:t>ATP synthase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ATP synthase rotates, phosphorylating        ADP → ATP       </a:t>
            </a:r>
          </a:p>
          <a:p>
            <a:pPr marL="0" indent="0">
              <a:buNone/>
            </a:pPr>
            <a:r>
              <a:rPr lang="en-US" dirty="0"/>
              <a:t>         ATP Synthase = Molecular turbine!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📌 </a:t>
            </a:r>
            <a:r>
              <a:rPr lang="en-US" dirty="0">
                <a:solidFill>
                  <a:srgbClr val="00B050"/>
                </a:solidFill>
              </a:rPr>
              <a:t>Photophosphorylation</a:t>
            </a:r>
            <a:r>
              <a:rPr lang="en-US" dirty="0"/>
              <a:t>: Light-driven ATP synthesis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8CD72-9895-43F6-BA98-571DB478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1" y="3698083"/>
            <a:ext cx="4672983" cy="30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A57F-75D0-4EED-89DE-18650C30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227202"/>
            <a:ext cx="10515600" cy="923331"/>
          </a:xfrm>
        </p:spPr>
        <p:txBody>
          <a:bodyPr/>
          <a:lstStyle/>
          <a:p>
            <a:r>
              <a:rPr lang="en-US" dirty="0"/>
              <a:t>PRODUCTS OF LIGHT REACTIONS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E529-0C09-4334-A360-66BDD970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791" y="2825827"/>
            <a:ext cx="5157787" cy="823912"/>
          </a:xfrm>
        </p:spPr>
        <p:txBody>
          <a:bodyPr/>
          <a:lstStyle/>
          <a:p>
            <a:r>
              <a:rPr lang="en-US" dirty="0"/>
              <a:t>Non-cyclic photophosphorylation: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0A8A3-4E7D-4B68-930C-7420C4F2C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968908"/>
            <a:ext cx="5157787" cy="2760663"/>
          </a:xfrm>
        </p:spPr>
        <p:txBody>
          <a:bodyPr>
            <a:normAutofit/>
          </a:bodyPr>
          <a:lstStyle/>
          <a:p>
            <a:r>
              <a:rPr lang="en-US" dirty="0"/>
              <a:t>2 H₂O → O₂ + 4H⁺ + 4e⁻                           </a:t>
            </a:r>
          </a:p>
          <a:p>
            <a:r>
              <a:rPr lang="en-US" dirty="0"/>
              <a:t> 4e⁻ flow through PSII and PSI                    </a:t>
            </a:r>
          </a:p>
          <a:p>
            <a:r>
              <a:rPr lang="en-US" dirty="0"/>
              <a:t> Produces: ~1 NADPH + ~1.5 ATP per e⁻ pair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2B98F-F3D0-43A8-A91E-C90729C22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796305"/>
            <a:ext cx="5183188" cy="823912"/>
          </a:xfrm>
        </p:spPr>
        <p:txBody>
          <a:bodyPr/>
          <a:lstStyle/>
          <a:p>
            <a:r>
              <a:rPr lang="en-US" dirty="0"/>
              <a:t>Cyclic photophosphorylation (PSI only):       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EDCFC-CAE4-45CA-A556-A789A3E80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2406" y="3649739"/>
            <a:ext cx="5183188" cy="3193245"/>
          </a:xfrm>
        </p:spPr>
        <p:txBody>
          <a:bodyPr>
            <a:normAutofit/>
          </a:bodyPr>
          <a:lstStyle/>
          <a:p>
            <a:r>
              <a:rPr lang="en-US" dirty="0"/>
              <a:t> Electrons cycle around PSI                       </a:t>
            </a:r>
          </a:p>
          <a:p>
            <a:r>
              <a:rPr lang="en-US" dirty="0"/>
              <a:t> Produces: ATP only (no NADPH, no O₂)            </a:t>
            </a:r>
          </a:p>
          <a:p>
            <a:r>
              <a:rPr lang="en-US" dirty="0"/>
              <a:t>Used when cell needs extra ATP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85343-F4AF-4E5C-8F46-411180062C37}"/>
              </a:ext>
            </a:extLst>
          </p:cNvPr>
          <p:cNvSpPr/>
          <p:nvPr/>
        </p:nvSpPr>
        <p:spPr>
          <a:xfrm>
            <a:off x="912812" y="1018684"/>
            <a:ext cx="7696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ATP</a:t>
            </a:r>
            <a:r>
              <a:rPr lang="en-US" sz="2400" dirty="0"/>
              <a:t> ────→ Energy for Calvin cycle                   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92D050"/>
                </a:solidFill>
              </a:rPr>
              <a:t>NADPH</a:t>
            </a:r>
            <a:r>
              <a:rPr lang="en-US" sz="2400" dirty="0"/>
              <a:t> ──→ Reducing power for Calvin cycle             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O₂</a:t>
            </a:r>
            <a:r>
              <a:rPr lang="en-US" sz="2400" dirty="0"/>
              <a:t> ─────→ Byproduct released to atmosphere</a:t>
            </a:r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ENERGY ACCOUNTING (per 4 e⁻ from water): </a:t>
            </a:r>
          </a:p>
        </p:txBody>
      </p:sp>
    </p:spTree>
    <p:extLst>
      <p:ext uri="{BB962C8B-B14F-4D97-AF65-F5344CB8AC3E}">
        <p14:creationId xmlns:p14="http://schemas.microsoft.com/office/powerpoint/2010/main" val="406200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0EED-8B4A-4732-BFE3-64415670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1" y="153193"/>
            <a:ext cx="10515600" cy="1325563"/>
          </a:xfrm>
        </p:spPr>
        <p:txBody>
          <a:bodyPr/>
          <a:lstStyle/>
          <a:p>
            <a:r>
              <a:rPr lang="en-US" dirty="0"/>
              <a:t>The Calvin Cycle -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40F5F-B223-492F-A26C-F0F3CE327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720" y="1027906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PHASE 1: CARBON FIXATION                         </a:t>
            </a:r>
          </a:p>
          <a:p>
            <a:r>
              <a:rPr lang="en-US" dirty="0"/>
              <a:t>RuBP (5C) + CO₂ → 2 × 3-PGA (3C)                 </a:t>
            </a:r>
          </a:p>
          <a:p>
            <a:r>
              <a:rPr lang="en-US" dirty="0"/>
              <a:t>Enzyme: Rubisco </a:t>
            </a:r>
          </a:p>
          <a:p>
            <a:pPr marL="0" indent="0">
              <a:buNone/>
            </a:pPr>
            <a:r>
              <a:rPr lang="en-US" b="1" dirty="0"/>
              <a:t>PHASE 2: REDUCTION                               </a:t>
            </a:r>
            <a:r>
              <a:rPr lang="en-US" dirty="0"/>
              <a:t>3-PGA → G3P (glyceraldehyde-3-phosphate)          </a:t>
            </a:r>
          </a:p>
          <a:p>
            <a:r>
              <a:rPr lang="en-US" dirty="0"/>
              <a:t>Uses: ATP + NADPH from light reactions </a:t>
            </a:r>
          </a:p>
          <a:p>
            <a:pPr marL="0" indent="0">
              <a:buNone/>
            </a:pPr>
            <a:r>
              <a:rPr lang="en-US" b="1" dirty="0"/>
              <a:t>PHASE 3: REGENERATION                            </a:t>
            </a:r>
          </a:p>
          <a:p>
            <a:r>
              <a:rPr lang="en-US" dirty="0"/>
              <a:t>G3P → RuBP                                           </a:t>
            </a:r>
          </a:p>
          <a:p>
            <a:r>
              <a:rPr lang="en-US" dirty="0"/>
              <a:t>     Uses: ATP </a:t>
            </a:r>
          </a:p>
        </p:txBody>
      </p:sp>
      <p:pic>
        <p:nvPicPr>
          <p:cNvPr id="5" name="Picture 5" descr="https://www.wehenet.com/education/horticulture/model-courses/resources/images/02_04_calvin_cycle.png">
            <a:extLst>
              <a:ext uri="{FF2B5EF4-FFF2-40B4-BE49-F238E27FC236}">
                <a16:creationId xmlns:a16="http://schemas.microsoft.com/office/drawing/2014/main" id="{6FA45BE5-F716-4F67-824E-6EF2A2F6D5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" y="1364566"/>
            <a:ext cx="5900163" cy="5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CA8639-E62D-441E-8426-AB3A76BC2E7C}"/>
              </a:ext>
            </a:extLst>
          </p:cNvPr>
          <p:cNvSpPr/>
          <p:nvPr/>
        </p:nvSpPr>
        <p:spPr>
          <a:xfrm>
            <a:off x="5101883" y="56467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📌 To produce 1 G3P (3C sugar):                           </a:t>
            </a:r>
          </a:p>
          <a:p>
            <a:r>
              <a:rPr lang="en-US" sz="2400" dirty="0"/>
              <a:t>        3 CO₂ + 9 ATP + 6 NADPH </a:t>
            </a:r>
          </a:p>
        </p:txBody>
      </p:sp>
    </p:spTree>
    <p:extLst>
      <p:ext uri="{BB962C8B-B14F-4D97-AF65-F5344CB8AC3E}">
        <p14:creationId xmlns:p14="http://schemas.microsoft.com/office/powerpoint/2010/main" val="71754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AB7B-9A41-444B-A85F-11BD54C0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RUBISCO: EARTH'S MOST ABUNDANT PROTEIN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193A-0F28-4E29-B235-6573C6CBB8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Ribulose bisphosphate carboxylase/oxygenase              </a:t>
            </a:r>
          </a:p>
          <a:p>
            <a:pPr marL="0" indent="0">
              <a:buNone/>
            </a:pPr>
            <a:r>
              <a:rPr lang="en-US" dirty="0"/>
              <a:t> STRUCTURE:                                               • 16 subunits (8 large + 8 small)                        • Large subunit = catalytic                              </a:t>
            </a:r>
          </a:p>
          <a:p>
            <a:r>
              <a:rPr lang="en-US" dirty="0"/>
              <a:t>Small subunit = regulatory                             </a:t>
            </a:r>
          </a:p>
          <a:p>
            <a:r>
              <a:rPr lang="en-US" dirty="0"/>
              <a:t>Up to 50% of soluble leaf protein!                   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B5CC7-4601-4105-95AD-85809CC7D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432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Rubisco can't distinguish CO₂ from O₂ well!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CARBOXYLATION</a:t>
            </a:r>
            <a:r>
              <a:rPr lang="en-US" dirty="0"/>
              <a:t> (good):                                    </a:t>
            </a:r>
          </a:p>
          <a:p>
            <a:r>
              <a:rPr lang="en-US" dirty="0"/>
              <a:t>  RuBP + CO₂ → 2 × 3-PGA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OXYGENATION </a:t>
            </a:r>
            <a:r>
              <a:rPr lang="en-US" dirty="0"/>
              <a:t>(bad - photorespiration):                    </a:t>
            </a:r>
          </a:p>
          <a:p>
            <a:r>
              <a:rPr lang="en-US" dirty="0"/>
              <a:t>RuBP + O₂ → </a:t>
            </a:r>
            <a:r>
              <a:rPr lang="en-US" dirty="0" err="1"/>
              <a:t>Phosphoglycolate</a:t>
            </a:r>
            <a:r>
              <a:rPr lang="en-US" dirty="0"/>
              <a:t> + 3-PGA                  </a:t>
            </a:r>
          </a:p>
          <a:p>
            <a:r>
              <a:rPr lang="en-US" dirty="0"/>
              <a:t>Wastes energy                                       </a:t>
            </a:r>
          </a:p>
          <a:p>
            <a:r>
              <a:rPr lang="en-US" dirty="0"/>
              <a:t>Releases CO₂                                        </a:t>
            </a:r>
          </a:p>
          <a:p>
            <a:r>
              <a:rPr lang="en-US" dirty="0"/>
              <a:t> Increases at high temperatures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FC532-534D-4E18-9376-D74DB4EE91D3}"/>
              </a:ext>
            </a:extLst>
          </p:cNvPr>
          <p:cNvSpPr/>
          <p:nvPr/>
        </p:nvSpPr>
        <p:spPr>
          <a:xfrm>
            <a:off x="1219200" y="55695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WHY SO SLOW?                                             ║</a:t>
            </a:r>
          </a:p>
          <a:p>
            <a:r>
              <a:rPr lang="en-US" dirty="0"/>
              <a:t>║     • Only 3 reactions/second                                ║</a:t>
            </a:r>
          </a:p>
          <a:p>
            <a:r>
              <a:rPr lang="en-US" dirty="0"/>
              <a:t>║     • Plants compensate by making massive amounts!</a:t>
            </a:r>
          </a:p>
        </p:txBody>
      </p:sp>
    </p:spTree>
    <p:extLst>
      <p:ext uri="{BB962C8B-B14F-4D97-AF65-F5344CB8AC3E}">
        <p14:creationId xmlns:p14="http://schemas.microsoft.com/office/powerpoint/2010/main" val="180594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ehenet.com/education/horticulture/model-courses/resources/images/02_05_c3_c4_cam.png">
            <a:extLst>
              <a:ext uri="{FF2B5EF4-FFF2-40B4-BE49-F238E27FC236}">
                <a16:creationId xmlns:a16="http://schemas.microsoft.com/office/drawing/2014/main" id="{0739F537-0A72-449D-B9CF-59B67492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075"/>
            <a:ext cx="12192000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2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3136-3773-4BC8-A2A9-53A3E00E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MODULE II: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1D68-9B73-4AC0-8C05-FFE6D310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📍 </a:t>
            </a:r>
            <a:r>
              <a:rPr lang="en-US" sz="2400" dirty="0">
                <a:solidFill>
                  <a:srgbClr val="FF0000"/>
                </a:solidFill>
              </a:rPr>
              <a:t>Section 2.1: Photosynthesis                           </a:t>
            </a:r>
          </a:p>
          <a:p>
            <a:pPr marL="0" indent="0">
              <a:buNone/>
            </a:pPr>
            <a:r>
              <a:rPr lang="en-US" sz="2400" dirty="0"/>
              <a:t>        • Light reactions &amp; Calvin cycle                      </a:t>
            </a:r>
          </a:p>
          <a:p>
            <a:pPr marL="0" indent="0">
              <a:buNone/>
            </a:pPr>
            <a:r>
              <a:rPr lang="en-US" sz="2400" dirty="0"/>
              <a:t>       • C3, C4, and CAM plants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📍 </a:t>
            </a:r>
            <a:r>
              <a:rPr lang="en-US" sz="2400" dirty="0">
                <a:solidFill>
                  <a:srgbClr val="FF0000"/>
                </a:solidFill>
              </a:rPr>
              <a:t>Section 2.2: Respiration                              </a:t>
            </a:r>
          </a:p>
          <a:p>
            <a:pPr marL="0" indent="0">
              <a:buNone/>
            </a:pPr>
            <a:r>
              <a:rPr lang="en-US" sz="2400" dirty="0"/>
              <a:t>        • Glycolysis, Krebs cycle, ETC                        </a:t>
            </a:r>
          </a:p>
          <a:p>
            <a:pPr marL="0" indent="0">
              <a:buNone/>
            </a:pPr>
            <a:r>
              <a:rPr lang="en-US" sz="2400" dirty="0"/>
              <a:t>        • ATP accounting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📍 </a:t>
            </a:r>
            <a:r>
              <a:rPr lang="en-US" sz="2400" dirty="0">
                <a:solidFill>
                  <a:srgbClr val="FF0000"/>
                </a:solidFill>
              </a:rPr>
              <a:t>Section 2.3: Carbohydrate Transport                    </a:t>
            </a:r>
          </a:p>
          <a:p>
            <a:pPr marL="0" indent="0">
              <a:buNone/>
            </a:pPr>
            <a:r>
              <a:rPr lang="en-US" sz="2400" dirty="0"/>
              <a:t>    • Phloem structure &amp; function                         </a:t>
            </a:r>
          </a:p>
          <a:p>
            <a:pPr marL="0" indent="0">
              <a:buNone/>
            </a:pPr>
            <a:r>
              <a:rPr lang="en-US" sz="2400" dirty="0"/>
              <a:t>    • Source-sink relationships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📍 </a:t>
            </a:r>
            <a:r>
              <a:rPr lang="en-US" sz="2400" dirty="0">
                <a:solidFill>
                  <a:srgbClr val="FF0000"/>
                </a:solidFill>
              </a:rPr>
              <a:t>Section 2.4: Nitrogen &amp; Lipid Metabolism               </a:t>
            </a:r>
          </a:p>
          <a:p>
            <a:pPr marL="0" indent="0">
              <a:buNone/>
            </a:pPr>
            <a:r>
              <a:rPr lang="en-US" sz="2400" dirty="0"/>
              <a:t>      • N assimilation &amp; fixation                           </a:t>
            </a:r>
          </a:p>
          <a:p>
            <a:pPr marL="0" indent="0">
              <a:buNone/>
            </a:pPr>
            <a:r>
              <a:rPr lang="en-US" sz="2400" dirty="0"/>
              <a:t>      • Fatty acid synthesis </a:t>
            </a:r>
          </a:p>
        </p:txBody>
      </p:sp>
    </p:spTree>
    <p:extLst>
      <p:ext uri="{BB962C8B-B14F-4D97-AF65-F5344CB8AC3E}">
        <p14:creationId xmlns:p14="http://schemas.microsoft.com/office/powerpoint/2010/main" val="235157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5CB8-C018-4603-88A9-97A485BB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1119114"/>
          </a:xfrm>
        </p:spPr>
        <p:txBody>
          <a:bodyPr/>
          <a:lstStyle/>
          <a:p>
            <a:r>
              <a:rPr lang="en-US" dirty="0"/>
              <a:t>C3 vs C4 vs CAM PHOTOSYNTHESIS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734F-56A7-42B7-A4B6-182EF411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223890"/>
            <a:ext cx="5157787" cy="823912"/>
          </a:xfrm>
        </p:spPr>
        <p:txBody>
          <a:bodyPr/>
          <a:lstStyle/>
          <a:p>
            <a:r>
              <a:rPr lang="en-US" dirty="0"/>
              <a:t>C3 PLANTS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CDF59-8ADA-4F62-B0D8-67DF40CF3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519" y="1635846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First product: 3-PGA (3C) </a:t>
            </a:r>
          </a:p>
          <a:p>
            <a:r>
              <a:rPr lang="en-US" dirty="0"/>
              <a:t>Direct Calvin cycle in </a:t>
            </a:r>
            <a:r>
              <a:rPr lang="en-US" dirty="0">
                <a:solidFill>
                  <a:srgbClr val="FF0000"/>
                </a:solidFill>
              </a:rPr>
              <a:t>mesophyll       </a:t>
            </a:r>
            <a:r>
              <a:rPr lang="en-US" dirty="0"/>
              <a:t>           </a:t>
            </a:r>
          </a:p>
          <a:p>
            <a:r>
              <a:rPr lang="en-US" dirty="0"/>
              <a:t>Examples: Rice, Wheat, Soybean, Potato </a:t>
            </a:r>
          </a:p>
          <a:p>
            <a:r>
              <a:rPr lang="en-US" dirty="0"/>
              <a:t>Photorespiration: High                            </a:t>
            </a:r>
          </a:p>
          <a:p>
            <a:r>
              <a:rPr lang="en-US" dirty="0"/>
              <a:t>Water use efficiency: 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66791-7770-4281-BF7D-F660C8060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3306" y="1223890"/>
            <a:ext cx="5183188" cy="823912"/>
          </a:xfrm>
        </p:spPr>
        <p:txBody>
          <a:bodyPr/>
          <a:lstStyle/>
          <a:p>
            <a:r>
              <a:rPr lang="en-US" dirty="0"/>
              <a:t>C4 PLANTS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5AFDB-A47A-44EA-BDA4-7AB1AC827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9486" y="2047802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product: Oxaloacetate (4C) </a:t>
            </a:r>
          </a:p>
          <a:p>
            <a:r>
              <a:rPr lang="en-US" dirty="0"/>
              <a:t>Kranz anatomy (two cell types) </a:t>
            </a:r>
          </a:p>
          <a:p>
            <a:r>
              <a:rPr lang="en-US" dirty="0"/>
              <a:t>CO₂ concentrated in bundle sheath                  </a:t>
            </a:r>
          </a:p>
          <a:p>
            <a:r>
              <a:rPr lang="en-US" dirty="0"/>
              <a:t>Examples: Maize, Sugarcane, Sorghum         </a:t>
            </a:r>
          </a:p>
          <a:p>
            <a:r>
              <a:rPr lang="en-US" dirty="0"/>
              <a:t>Photorespiration: Low                              </a:t>
            </a:r>
          </a:p>
          <a:p>
            <a:r>
              <a:rPr lang="en-US" dirty="0"/>
              <a:t>Water use efficiency: High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E666F-D93C-42F2-B5A7-DE34FDD350D1}"/>
              </a:ext>
            </a:extLst>
          </p:cNvPr>
          <p:cNvSpPr/>
          <p:nvPr/>
        </p:nvSpPr>
        <p:spPr>
          <a:xfrm>
            <a:off x="569326" y="4721899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CAM PLANTS                                           </a:t>
            </a:r>
            <a:endParaRPr lang="en-US" dirty="0"/>
          </a:p>
          <a:p>
            <a:r>
              <a:rPr lang="en-US" sz="2000" dirty="0"/>
              <a:t>║     ║  • Fix CO₂ at night (stomata open)                    ║ ║</a:t>
            </a:r>
          </a:p>
          <a:p>
            <a:r>
              <a:rPr lang="en-US" sz="2000" dirty="0"/>
              <a:t>║     ║  • Store as malic acid in vacuoles                    ║ ║</a:t>
            </a:r>
          </a:p>
          <a:p>
            <a:r>
              <a:rPr lang="en-US" sz="2000" dirty="0"/>
              <a:t>║     ║  • Use CO₂ during day (stomata closed)                ║ </a:t>
            </a:r>
          </a:p>
          <a:p>
            <a:r>
              <a:rPr lang="en-US" sz="2000" dirty="0"/>
              <a:t>║     ║  • Examples: Cactus, Pineapple, Succulents            </a:t>
            </a:r>
          </a:p>
          <a:p>
            <a:r>
              <a:rPr lang="en-US" sz="2000" dirty="0"/>
              <a:t>║     ║  • Photorespiration: Very low                         ║ ║</a:t>
            </a:r>
          </a:p>
          <a:p>
            <a:r>
              <a:rPr lang="en-US" sz="2000" dirty="0"/>
              <a:t>║     ║  • Water use efficiency: Extremely high </a:t>
            </a:r>
          </a:p>
        </p:txBody>
      </p:sp>
    </p:spTree>
    <p:extLst>
      <p:ext uri="{BB962C8B-B14F-4D97-AF65-F5344CB8AC3E}">
        <p14:creationId xmlns:p14="http://schemas.microsoft.com/office/powerpoint/2010/main" val="243324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F0188-1FFC-485A-BBB8-18E5A87F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561514"/>
            <a:ext cx="9639300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24D1-EE42-404A-A03A-CA4992E0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Sucrose Metabolism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A631-AE39-4756-A973-7DB60094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form in which carbon is transported from photosynthetic </a:t>
            </a:r>
            <a:r>
              <a:rPr lang="en-US" b="1" dirty="0"/>
              <a:t>source tissues</a:t>
            </a:r>
            <a:r>
              <a:rPr lang="en-US" dirty="0"/>
              <a:t> (leaves) to heterotrophic </a:t>
            </a:r>
            <a:r>
              <a:rPr lang="en-US" b="1" dirty="0"/>
              <a:t>sink tissues</a:t>
            </a:r>
            <a:r>
              <a:rPr lang="en-US" dirty="0"/>
              <a:t> (roots, fruits, seeds, tubers). </a:t>
            </a:r>
          </a:p>
          <a:p>
            <a:r>
              <a:rPr lang="en-US" dirty="0"/>
              <a:t>a major storage compound in many crops (sugarcane, sugar beet, sweet sorghum) </a:t>
            </a:r>
          </a:p>
          <a:p>
            <a:r>
              <a:rPr lang="en-US" dirty="0"/>
              <a:t>a key determinant of </a:t>
            </a:r>
            <a:r>
              <a:rPr lang="en-US" b="1" dirty="0"/>
              <a:t>fruit sweetness and quality</a:t>
            </a:r>
            <a:r>
              <a:rPr lang="en-US" dirty="0"/>
              <a:t> 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59AB-F279-4462-BF8F-3A377B45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Sucrose biosynthesis in source leaves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7BD9E-9824-4860-AB44-4D1CEAB13E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Triose phosphates</a:t>
            </a:r>
            <a:r>
              <a:rPr lang="en-US" dirty="0"/>
              <a:t> (from Calvin cycle) exported from chloroplast via phosphate translocator.</a:t>
            </a:r>
          </a:p>
          <a:p>
            <a:r>
              <a:rPr lang="en-US" b="1" dirty="0"/>
              <a:t>Fructose-1,6-bisphosphate → fructose-6-phosphate</a:t>
            </a:r>
            <a:r>
              <a:rPr lang="en-US" dirty="0"/>
              <a:t> (</a:t>
            </a:r>
            <a:r>
              <a:rPr lang="en-US" dirty="0" err="1"/>
              <a:t>FBPase</a:t>
            </a:r>
            <a:r>
              <a:rPr lang="en-US" dirty="0"/>
              <a:t>).</a:t>
            </a:r>
          </a:p>
          <a:p>
            <a:r>
              <a:rPr lang="en-US" b="1" dirty="0"/>
              <a:t>Glucose-1-phosphate + UTP → UDP-glucose</a:t>
            </a:r>
            <a:r>
              <a:rPr lang="en-US" dirty="0"/>
              <a:t> (UDP-glucose </a:t>
            </a:r>
            <a:r>
              <a:rPr lang="en-US" dirty="0" err="1"/>
              <a:t>pyrophosphorylase</a:t>
            </a:r>
            <a:r>
              <a:rPr lang="en-US" dirty="0"/>
              <a:t>).</a:t>
            </a:r>
          </a:p>
          <a:p>
            <a:r>
              <a:rPr lang="en-US" b="1" dirty="0"/>
              <a:t>Sucrose phosphate synthase (SPS)</a:t>
            </a:r>
            <a:r>
              <a:rPr lang="en-US" dirty="0"/>
              <a:t> – combines UDP-glucose + fructose-6-phosphate → sucrose-6-phosphate.</a:t>
            </a:r>
          </a:p>
          <a:p>
            <a:r>
              <a:rPr lang="en-US" b="1" dirty="0"/>
              <a:t>Sucrose phosphate phosphatase (SPP)</a:t>
            </a:r>
            <a:r>
              <a:rPr lang="en-US" dirty="0"/>
              <a:t> – removes phosphate → sucrose.</a:t>
            </a:r>
          </a:p>
          <a:p>
            <a:endParaRPr lang="en-US" dirty="0"/>
          </a:p>
        </p:txBody>
      </p:sp>
      <p:pic>
        <p:nvPicPr>
          <p:cNvPr id="2050" name="Picture 2" descr="Biosynthesis of Carbohydrates - Pharmacognosy">
            <a:extLst>
              <a:ext uri="{FF2B5EF4-FFF2-40B4-BE49-F238E27FC236}">
                <a16:creationId xmlns:a16="http://schemas.microsoft.com/office/drawing/2014/main" id="{DC923947-4CA8-4A72-8F57-C06241F49A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335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8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25869-1478-4D0C-9152-7D387633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7" y="253218"/>
            <a:ext cx="11312806" cy="61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A5C93-B48E-448D-9D4F-A2E9AE67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8" y="186397"/>
            <a:ext cx="11499605" cy="64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2197-8CD0-439A-96D5-652D967C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Source-sink dynamics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0F946-E0B7-4E1C-AF53-06CA02775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Yield is determined by:</a:t>
            </a:r>
          </a:p>
          <a:p>
            <a:r>
              <a:rPr lang="en-US" b="1" dirty="0"/>
              <a:t>Source strength</a:t>
            </a:r>
            <a:r>
              <a:rPr lang="en-US" dirty="0"/>
              <a:t> = photosynthetic rate × source size (leaf area).</a:t>
            </a:r>
          </a:p>
          <a:p>
            <a:r>
              <a:rPr lang="en-US" b="1" dirty="0"/>
              <a:t>Sink strength</a:t>
            </a:r>
            <a:r>
              <a:rPr lang="en-US" dirty="0"/>
              <a:t> = sink size × sink activity (capacity to import and metabolize sucrose).</a:t>
            </a:r>
          </a:p>
          <a:p>
            <a:r>
              <a:rPr lang="en-US" dirty="0"/>
              <a:t>Sinks can feedback-regulate sources via sugar signaling (e.g., high sucrose downregulates photosynthesis genes) 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7F20C-0C19-4D39-96DB-2EA34EEA3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BCC19-05B2-4794-BA15-DB604624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9" y="126610"/>
            <a:ext cx="12028441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30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5FBE-68FB-4794-944D-BBFCA3F9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Starch biosynthesis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0A71-53C0-49CA-85DA-EA354B1A9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Starch is synthesized in </a:t>
            </a:r>
            <a:r>
              <a:rPr lang="en-US" b="1" dirty="0"/>
              <a:t>chloroplasts (transient starch)</a:t>
            </a:r>
            <a:r>
              <a:rPr lang="en-US" dirty="0"/>
              <a:t> and </a:t>
            </a:r>
            <a:r>
              <a:rPr lang="en-US" b="1" dirty="0" err="1"/>
              <a:t>amyloplasts</a:t>
            </a:r>
            <a:r>
              <a:rPr lang="en-US" b="1" dirty="0"/>
              <a:t> (storage starch)</a:t>
            </a:r>
            <a:r>
              <a:rPr lang="en-US" dirty="0"/>
              <a:t>.</a:t>
            </a:r>
          </a:p>
          <a:p>
            <a:r>
              <a:rPr lang="en-US" b="1" dirty="0"/>
              <a:t>ADP-glucose </a:t>
            </a:r>
            <a:r>
              <a:rPr lang="en-US" b="1" dirty="0" err="1"/>
              <a:t>pyrophosphorylase</a:t>
            </a:r>
            <a:r>
              <a:rPr lang="en-US" b="1" dirty="0"/>
              <a:t> (</a:t>
            </a:r>
            <a:r>
              <a:rPr lang="en-US" b="1" dirty="0" err="1"/>
              <a:t>AGPase</a:t>
            </a:r>
            <a:r>
              <a:rPr lang="en-US" b="1" dirty="0"/>
              <a:t>)</a:t>
            </a:r>
            <a:r>
              <a:rPr lang="en-US" dirty="0"/>
              <a:t> – Glucose-1-phosphate + ATP → ADP-glucose + </a:t>
            </a:r>
            <a:r>
              <a:rPr lang="en-US" dirty="0" err="1"/>
              <a:t>PPi</a:t>
            </a:r>
            <a:r>
              <a:rPr lang="en-US" dirty="0"/>
              <a:t>. </a:t>
            </a:r>
            <a:r>
              <a:rPr lang="en-US" b="1" dirty="0"/>
              <a:t>Rate-limiting, allosterically activated by 3-PGA, inhibited by Pi</a:t>
            </a:r>
            <a:r>
              <a:rPr lang="en-US" dirty="0"/>
              <a:t> .</a:t>
            </a:r>
          </a:p>
          <a:p>
            <a:r>
              <a:rPr lang="en-US" b="1" dirty="0"/>
              <a:t>Starch synthases (SS)</a:t>
            </a:r>
            <a:r>
              <a:rPr lang="en-US" dirty="0"/>
              <a:t> – elongate </a:t>
            </a:r>
            <a:r>
              <a:rPr lang="el-GR" dirty="0"/>
              <a:t>α-1,4 </a:t>
            </a:r>
            <a:r>
              <a:rPr lang="en-US" dirty="0"/>
              <a:t>chains using ADP-glucose. Multiple isoforms (GBSS for amylose, SSI-IV for amylopectin).</a:t>
            </a:r>
          </a:p>
          <a:p>
            <a:r>
              <a:rPr lang="en-US" b="1" dirty="0"/>
              <a:t>Branching enzyme (BE)</a:t>
            </a:r>
            <a:r>
              <a:rPr lang="en-US" dirty="0"/>
              <a:t> – creates </a:t>
            </a:r>
            <a:r>
              <a:rPr lang="el-GR" dirty="0"/>
              <a:t>α-1,6 </a:t>
            </a:r>
            <a:r>
              <a:rPr lang="en-US" dirty="0"/>
              <a:t>branch points.</a:t>
            </a:r>
          </a:p>
          <a:p>
            <a:r>
              <a:rPr lang="en-US" b="1" dirty="0"/>
              <a:t>Debranching enzyme (DBE)</a:t>
            </a:r>
            <a:r>
              <a:rPr lang="en-US" dirty="0"/>
              <a:t> – trims improperly branched chains, crucial for crystalline structure.</a:t>
            </a:r>
          </a:p>
          <a:p>
            <a:endParaRPr lang="en-US" dirty="0"/>
          </a:p>
        </p:txBody>
      </p:sp>
      <p:pic>
        <p:nvPicPr>
          <p:cNvPr id="1026" name="Picture 2" descr="Starch biosynthesis pathway in plants. Sucrose is converted to... |  Download Scientific Diagram">
            <a:extLst>
              <a:ext uri="{FF2B5EF4-FFF2-40B4-BE49-F238E27FC236}">
                <a16:creationId xmlns:a16="http://schemas.microsoft.com/office/drawing/2014/main" id="{CDC00CA2-AD4C-47C7-8369-BA6E266DB0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253331"/>
            <a:ext cx="5083533" cy="46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9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4E571-5B85-4B99-BB84-17DF7D41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533"/>
            <a:ext cx="12514978" cy="57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8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6EF3C-CC21-42ED-A98E-AB58DDEBA03E}"/>
              </a:ext>
            </a:extLst>
          </p:cNvPr>
          <p:cNvSpPr/>
          <p:nvPr/>
        </p:nvSpPr>
        <p:spPr>
          <a:xfrm>
            <a:off x="787790" y="-187839"/>
            <a:ext cx="1010060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╔══════════════════════════════════════════════════════</a:t>
            </a:r>
          </a:p>
          <a:p>
            <a:r>
              <a:rPr lang="en-US" sz="2000" dirty="0"/>
              <a:t>║     </a:t>
            </a:r>
            <a:r>
              <a:rPr lang="en-US" sz="2400" dirty="0">
                <a:solidFill>
                  <a:srgbClr val="FF0000"/>
                </a:solidFill>
              </a:rPr>
              <a:t>LEARNING OBJECTIVES                                      </a:t>
            </a:r>
            <a:endParaRPr lang="en-US" sz="2400" dirty="0"/>
          </a:p>
          <a:p>
            <a:r>
              <a:rPr lang="en-US" sz="2400" dirty="0"/>
              <a:t>║     ════════════════════════════════════════════                                                  </a:t>
            </a:r>
          </a:p>
          <a:p>
            <a:r>
              <a:rPr lang="en-US" sz="2400" dirty="0"/>
              <a:t>║     By the end of this module, you will be able to:         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Explain how plants </a:t>
            </a:r>
            <a:r>
              <a:rPr lang="en-US" sz="2400" dirty="0">
                <a:solidFill>
                  <a:srgbClr val="00B050"/>
                </a:solidFill>
              </a:rPr>
              <a:t>capture light </a:t>
            </a:r>
            <a:r>
              <a:rPr lang="en-US" sz="2400" dirty="0"/>
              <a:t>energy to produce; ATP and NADPH                                        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Describe the </a:t>
            </a:r>
            <a:r>
              <a:rPr lang="en-US" sz="2400" dirty="0">
                <a:solidFill>
                  <a:srgbClr val="00B050"/>
                </a:solidFill>
              </a:rPr>
              <a:t>Calvin cycle </a:t>
            </a:r>
            <a:r>
              <a:rPr lang="en-US" sz="2400" dirty="0"/>
              <a:t>and carbon fixation          </a:t>
            </a:r>
          </a:p>
          <a:p>
            <a:r>
              <a:rPr lang="en-US" sz="2400" dirty="0"/>
              <a:t>║                                                              </a:t>
            </a:r>
          </a:p>
          <a:p>
            <a:r>
              <a:rPr lang="en-US" sz="2400" dirty="0"/>
              <a:t>║     ✅ Compare C3, C4, and CAM </a:t>
            </a:r>
            <a:r>
              <a:rPr lang="en-US" sz="2400" dirty="0">
                <a:solidFill>
                  <a:srgbClr val="00B050"/>
                </a:solidFill>
              </a:rPr>
              <a:t>photosynthetic pathways      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Calculate ATP yield from glucose through </a:t>
            </a:r>
            <a:r>
              <a:rPr lang="en-US" sz="2400" dirty="0">
                <a:solidFill>
                  <a:srgbClr val="FF0000"/>
                </a:solidFill>
              </a:rPr>
              <a:t>respiration</a:t>
            </a:r>
            <a:r>
              <a:rPr lang="en-US" sz="2400" dirty="0"/>
              <a:t> 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Understand how sugars are </a:t>
            </a:r>
            <a:r>
              <a:rPr lang="en-US" sz="2400" dirty="0">
                <a:solidFill>
                  <a:srgbClr val="FF0000"/>
                </a:solidFill>
              </a:rPr>
              <a:t>transported</a:t>
            </a:r>
            <a:r>
              <a:rPr lang="en-US" sz="2400" dirty="0"/>
              <a:t> in plants      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Explain </a:t>
            </a:r>
            <a:r>
              <a:rPr lang="en-US" sz="2400" dirty="0">
                <a:solidFill>
                  <a:srgbClr val="FF0000"/>
                </a:solidFill>
              </a:rPr>
              <a:t>nitrogen assimilation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biological fixation  </a:t>
            </a:r>
          </a:p>
          <a:p>
            <a:r>
              <a:rPr lang="en-US" sz="2400" dirty="0"/>
              <a:t>║                                                               </a:t>
            </a:r>
          </a:p>
          <a:p>
            <a:r>
              <a:rPr lang="en-US" sz="2400" dirty="0"/>
              <a:t>║     ✅ Describe fatty acid and triglyceride </a:t>
            </a:r>
            <a:r>
              <a:rPr lang="en-US" sz="2400" dirty="0">
                <a:solidFill>
                  <a:srgbClr val="FF0000"/>
                </a:solidFill>
              </a:rPr>
              <a:t>synthesis</a:t>
            </a:r>
            <a:r>
              <a:rPr lang="en-US" sz="2400" dirty="0"/>
              <a:t>        </a:t>
            </a:r>
            <a:r>
              <a:rPr lang="en-US" sz="2000" dirty="0"/>
              <a:t> </a:t>
            </a:r>
          </a:p>
          <a:p>
            <a:r>
              <a:rPr lang="en-US" dirty="0"/>
              <a:t>╚═══════════════════════════════════════════════════════</a:t>
            </a:r>
          </a:p>
        </p:txBody>
      </p:sp>
    </p:spTree>
    <p:extLst>
      <p:ext uri="{BB962C8B-B14F-4D97-AF65-F5344CB8AC3E}">
        <p14:creationId xmlns:p14="http://schemas.microsoft.com/office/powerpoint/2010/main" val="2147061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E33C0-21C0-402F-8686-B9BDCBE2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0055"/>
            <a:ext cx="12192000" cy="42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0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4A3C8-2A45-4818-A6CD-31FC3DEC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11" y="1111348"/>
            <a:ext cx="12495821" cy="31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A58B0-2311-479F-B935-E043F8A65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5" y="1491176"/>
            <a:ext cx="10307479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CC870-E719-4F8C-927C-F7ABB4F7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80" y="450167"/>
            <a:ext cx="10066069" cy="55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6A563-C524-4C67-9956-22D2243B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588"/>
            <a:ext cx="11458575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0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6C7E5-20CB-4C56-A673-538F21CF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3" y="703385"/>
            <a:ext cx="11401174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3B2E5-9284-49F7-867D-323544B9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-154745"/>
            <a:ext cx="11677650" cy="6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38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8E7BA-19E1-4312-AFB1-91D92B4B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" y="1195754"/>
            <a:ext cx="12015218" cy="33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2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FDEB6-4841-4B48-9420-A75A4E0A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53" y="506437"/>
            <a:ext cx="11831347" cy="5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7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D11E2-2249-4352-9651-8A3D25CA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2" y="450166"/>
            <a:ext cx="11773666" cy="5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7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B88B-6268-48D3-8083-2115B4C3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Overview: Plant Metabolism &amp; Energy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2183-A69C-4E5A-A206-0A1298A9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083213"/>
            <a:ext cx="11268221" cy="5628348"/>
          </a:xfrm>
        </p:spPr>
        <p:txBody>
          <a:bodyPr>
            <a:normAutofit/>
          </a:bodyPr>
          <a:lstStyle/>
          <a:p>
            <a:r>
              <a:rPr lang="en-US" b="1" dirty="0"/>
              <a:t>What is Metabolism?</a:t>
            </a:r>
            <a:endParaRPr lang="en-US" dirty="0"/>
          </a:p>
          <a:p>
            <a:pPr lvl="1"/>
            <a:r>
              <a:rPr lang="en-US" dirty="0"/>
              <a:t>The sum of all </a:t>
            </a:r>
            <a:r>
              <a:rPr lang="en-US" b="1" dirty="0"/>
              <a:t>chemical reactions</a:t>
            </a:r>
            <a:r>
              <a:rPr lang="en-US" dirty="0"/>
              <a:t> occurring in a living plant to maintain life.</a:t>
            </a:r>
          </a:p>
          <a:p>
            <a:pPr lvl="1"/>
            <a:r>
              <a:rPr lang="en-US" dirty="0"/>
              <a:t>It's a continuous balancing act between building up and breaking down.</a:t>
            </a:r>
          </a:p>
          <a:p>
            <a:r>
              <a:rPr lang="en-US" b="1" dirty="0"/>
              <a:t>The Two Sides of Metabolism:</a:t>
            </a:r>
            <a:endParaRPr lang="en-US" dirty="0"/>
          </a:p>
          <a:p>
            <a:pPr lvl="1"/>
            <a:r>
              <a:rPr lang="en-US" b="1" dirty="0"/>
              <a:t>🔋 Catabolism (Breaking Down):</a:t>
            </a:r>
            <a:endParaRPr lang="en-US" dirty="0"/>
          </a:p>
          <a:p>
            <a:pPr lvl="2"/>
            <a:r>
              <a:rPr lang="en-US" dirty="0"/>
              <a:t>Releases energy.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Respiration (breaking glucose into CO₂ + H₂O to make ATP).</a:t>
            </a:r>
          </a:p>
          <a:p>
            <a:pPr lvl="1"/>
            <a:r>
              <a:rPr lang="en-US" b="1" dirty="0"/>
              <a:t>⛓️ Anabolism (Building Up):</a:t>
            </a:r>
            <a:endParaRPr lang="en-US" dirty="0"/>
          </a:p>
          <a:p>
            <a:pPr lvl="2"/>
            <a:r>
              <a:rPr lang="en-US" dirty="0"/>
              <a:t>Requires energy.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 Photosynthesis (building glucose from CO₂ + H₂O), protein synthesis, starch formation.</a:t>
            </a:r>
          </a:p>
          <a:p>
            <a:r>
              <a:rPr lang="en-US" b="1" dirty="0"/>
              <a:t>The Central Energy Currency: ATP</a:t>
            </a:r>
            <a:endParaRPr lang="en-US" dirty="0"/>
          </a:p>
          <a:p>
            <a:pPr lvl="1"/>
            <a:r>
              <a:rPr lang="en-US" b="1" dirty="0"/>
              <a:t>Adenosine Triphosphate</a:t>
            </a:r>
            <a:r>
              <a:rPr lang="en-US" dirty="0"/>
              <a:t> is the universal energy carrier.</a:t>
            </a:r>
          </a:p>
          <a:p>
            <a:pPr lvl="1"/>
            <a:r>
              <a:rPr lang="en-US" dirty="0"/>
              <a:t>Energy released from catabolism (respiration) is used to make ATP.</a:t>
            </a:r>
          </a:p>
          <a:p>
            <a:pPr lvl="1"/>
            <a:r>
              <a:rPr lang="en-US" dirty="0"/>
              <a:t>ATP is then used to power anabolism and all cellular work (growth, transport, etc.).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2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637D8-B304-4C9E-B29D-2E06A3D6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03717"/>
            <a:ext cx="1202055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30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3DF64-CAD9-42E5-80A7-8D245BC5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2" y="998806"/>
            <a:ext cx="11915115" cy="5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7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341B9-E4A8-4E05-A18D-CC159B02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235560"/>
            <a:ext cx="4781550" cy="619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57A489-47E6-4E35-ADF5-34BA85DE00C0}"/>
              </a:ext>
            </a:extLst>
          </p:cNvPr>
          <p:cNvSpPr/>
          <p:nvPr/>
        </p:nvSpPr>
        <p:spPr>
          <a:xfrm>
            <a:off x="839370" y="1014104"/>
            <a:ext cx="9781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3B1F"/>
                </a:solidFill>
                <a:latin typeface="Segoe UI" panose="020B0502040204020203" pitchFamily="34" charset="0"/>
              </a:rPr>
              <a:t>Amino acids are synthesized from intermediates of primary metabolism (glycolysis, TCA cycle, pentose phosphate pathway). They are grouped into families based on their precursor.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94992-A538-4E4A-A3E9-F00F72D2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9" y="1660435"/>
            <a:ext cx="12227317" cy="50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1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627F9-3693-480C-9536-55BCA460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" y="1181685"/>
            <a:ext cx="12331795" cy="37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4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7759E-4A78-4CDB-A853-1725B136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8" y="731520"/>
            <a:ext cx="11055464" cy="5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4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0CBD4-3DCA-46A0-A369-4782751B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08" y="1674055"/>
            <a:ext cx="9358553" cy="34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7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9B69B-89B8-42EB-A1DB-EDAF1837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57262"/>
            <a:ext cx="116776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5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BED3-87AE-4267-BAC5-D59F656A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Kranz Anatomy (C4 Plants)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217BF-8C88-43D0-A43F-1697B799DF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6542D-AC6C-4ECE-8BB2-ADDE9F341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MESOPHYLL CELLS                                     </a:t>
            </a:r>
          </a:p>
          <a:p>
            <a:r>
              <a:rPr lang="en-US" dirty="0"/>
              <a:t>Initial CO₂ fixation via PEP carboxylase          </a:t>
            </a:r>
          </a:p>
          <a:p>
            <a:r>
              <a:rPr lang="en-US" dirty="0"/>
              <a:t> Produces 4C compound (oxaloacetate → malate)      </a:t>
            </a:r>
          </a:p>
          <a:p>
            <a:r>
              <a:rPr lang="en-US" dirty="0"/>
              <a:t>High affinity for CO₂ (no photorespiration)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BUNDLE SHEATH CELLS</a:t>
            </a:r>
            <a:r>
              <a:rPr lang="en-US" dirty="0"/>
              <a:t> (wrapped around veins)          </a:t>
            </a:r>
          </a:p>
          <a:p>
            <a:r>
              <a:rPr lang="en-US" dirty="0"/>
              <a:t>Malate → CO₂ + pyruvate                            </a:t>
            </a:r>
          </a:p>
          <a:p>
            <a:r>
              <a:rPr lang="en-US" dirty="0"/>
              <a:t> CO₂ fixed by Rubisco in Calvin cycle              </a:t>
            </a:r>
          </a:p>
          <a:p>
            <a:r>
              <a:rPr lang="en-US" dirty="0"/>
              <a:t>High CO₂ concentration suppresses photorespiration</a:t>
            </a:r>
          </a:p>
        </p:txBody>
      </p:sp>
    </p:spTree>
    <p:extLst>
      <p:ext uri="{BB962C8B-B14F-4D97-AF65-F5344CB8AC3E}">
        <p14:creationId xmlns:p14="http://schemas.microsoft.com/office/powerpoint/2010/main" val="3919155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B80AF-CEFB-432A-B658-1674F6C64D4F}"/>
              </a:ext>
            </a:extLst>
          </p:cNvPr>
          <p:cNvSpPr/>
          <p:nvPr/>
        </p:nvSpPr>
        <p:spPr>
          <a:xfrm>
            <a:off x="4753805" y="3244334"/>
            <a:ext cx="464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SECTION 2.2: RESPIRATION</a:t>
            </a:r>
          </a:p>
        </p:txBody>
      </p:sp>
    </p:spTree>
    <p:extLst>
      <p:ext uri="{BB962C8B-B14F-4D97-AF65-F5344CB8AC3E}">
        <p14:creationId xmlns:p14="http://schemas.microsoft.com/office/powerpoint/2010/main" val="1152448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68BD-44A6-48DD-ACBE-8B1FE489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Cellular Respiration Overview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6C9F-29FE-4E8E-B6EF-6E3BA1F03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60464"/>
            <a:ext cx="5181600" cy="435133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EA4F8-BAE8-422D-A51B-5E566C9AD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6772" y="939360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STAGE 1: GLYCOLYSIS                                 </a:t>
            </a:r>
          </a:p>
          <a:p>
            <a:r>
              <a:rPr lang="en-US" dirty="0"/>
              <a:t>Location: Cytoplasm                                 </a:t>
            </a:r>
          </a:p>
          <a:p>
            <a:r>
              <a:rPr lang="en-US" dirty="0"/>
              <a:t>Glucose → 2 Pyruvate + 2 ATP + 2 NADH </a:t>
            </a:r>
          </a:p>
          <a:p>
            <a:pPr marL="0" indent="0">
              <a:buNone/>
            </a:pPr>
            <a:r>
              <a:rPr lang="en-US" b="1" dirty="0"/>
              <a:t>STAGE 2: KREBS CYCLE (Citric Acid Cycle)            </a:t>
            </a:r>
          </a:p>
          <a:p>
            <a:r>
              <a:rPr lang="en-US" dirty="0"/>
              <a:t>Location: Mitochondrial matrix                      </a:t>
            </a:r>
          </a:p>
          <a:p>
            <a:r>
              <a:rPr lang="en-US" dirty="0"/>
              <a:t>Pyruvate → Acetyl-CoA → CO₂ + NADH + FADH₂ + ATP </a:t>
            </a:r>
          </a:p>
          <a:p>
            <a:pPr marL="0" indent="0">
              <a:buNone/>
            </a:pPr>
            <a:r>
              <a:rPr lang="en-US" b="1" dirty="0"/>
              <a:t>STAGE 3: ELECTRON TRANSPORT CHAIN                   </a:t>
            </a:r>
          </a:p>
          <a:p>
            <a:r>
              <a:rPr lang="en-US" dirty="0"/>
              <a:t>&amp; OXIDATIVE PHOSPHORYLATION                         </a:t>
            </a:r>
          </a:p>
          <a:p>
            <a:r>
              <a:rPr lang="en-US" dirty="0"/>
              <a:t>Location: Inner mitochondrial membrane               </a:t>
            </a:r>
          </a:p>
          <a:p>
            <a:r>
              <a:rPr lang="en-US" dirty="0"/>
              <a:t>NADH/FADH₂ → ATP (most of the ATP!)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99F8A-5E56-4895-8605-F2134C1C53DF}"/>
              </a:ext>
            </a:extLst>
          </p:cNvPr>
          <p:cNvSpPr/>
          <p:nvPr/>
        </p:nvSpPr>
        <p:spPr>
          <a:xfrm>
            <a:off x="5334000" y="58886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Glycolysis and Krebs produce only 4 ATP directly!    ║</a:t>
            </a:r>
          </a:p>
          <a:p>
            <a:r>
              <a:rPr lang="en-US" dirty="0"/>
              <a:t>║        Most ATP comes from ETC!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8479D-7F66-4323-ABB3-E93CE074D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76" y="1098946"/>
            <a:ext cx="5002824" cy="8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2937-5FC5-4242-9258-E76E34D7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55"/>
            <a:ext cx="10515600" cy="1325563"/>
          </a:xfrm>
        </p:spPr>
        <p:txBody>
          <a:bodyPr/>
          <a:lstStyle/>
          <a:p>
            <a:r>
              <a:rPr lang="en-US" b="1" dirty="0"/>
              <a:t>Overview of Metabolic Pathways in Plants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626E-9C96-4796-B934-DA8B9820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4" y="1146103"/>
            <a:ext cx="10515600" cy="4255891"/>
          </a:xfrm>
        </p:spPr>
        <p:txBody>
          <a:bodyPr>
            <a:normAutofit/>
          </a:bodyPr>
          <a:lstStyle/>
          <a:p>
            <a:r>
              <a:rPr lang="en-US" sz="2800" dirty="0"/>
              <a:t>The </a:t>
            </a:r>
            <a:r>
              <a:rPr lang="en-US" sz="2800" b="1" dirty="0"/>
              <a:t>integrated network</a:t>
            </a:r>
            <a:r>
              <a:rPr lang="en-US" sz="2800" dirty="0"/>
              <a:t> of thousands of chemical reactions that sustain life.</a:t>
            </a:r>
          </a:p>
          <a:p>
            <a:pPr lvl="1"/>
            <a:r>
              <a:rPr lang="en-US" sz="2800" dirty="0"/>
              <a:t>Converts energy from the sun into </a:t>
            </a:r>
            <a:r>
              <a:rPr lang="en-US" sz="2800" b="1" dirty="0"/>
              <a:t>chemical energy</a:t>
            </a:r>
            <a:r>
              <a:rPr lang="en-US" sz="2800" dirty="0"/>
              <a:t> (ATP) and </a:t>
            </a:r>
            <a:r>
              <a:rPr lang="en-US" sz="2800" b="1" dirty="0"/>
              <a:t>building blocks</a:t>
            </a:r>
            <a:r>
              <a:rPr lang="en-US" sz="2800" dirty="0"/>
              <a:t> for growth.</a:t>
            </a:r>
          </a:p>
          <a:p>
            <a:pPr lvl="1"/>
            <a:r>
              <a:rPr lang="en-US" sz="2800" dirty="0"/>
              <a:t>Unlike animals, plants are </a:t>
            </a:r>
            <a:r>
              <a:rPr lang="en-US" sz="2800" b="1" dirty="0"/>
              <a:t>autotrophs</a:t>
            </a:r>
            <a:r>
              <a:rPr lang="en-US" sz="2800" dirty="0"/>
              <a:t>—they must synthesize all their own organic molecules.</a:t>
            </a:r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CF81648-0D63-454A-89B0-19864C6E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629" y="3202265"/>
            <a:ext cx="65" cy="7501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089DDBE-FE7B-48CF-B963-9B27CB56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52" y="4088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88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9708-4C35-4833-ABA4-3A6572F5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 - BREAKING DOWN GLUCOSE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74014-011B-4C26-A05A-58F777B2B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ENERGY INVESTMENT PHASE (uses ATP) </a:t>
            </a:r>
          </a:p>
          <a:p>
            <a:r>
              <a:rPr lang="en-US" dirty="0"/>
              <a:t>Glucose → Glucose-6-phosphate → Fructose-1,6-bisP   </a:t>
            </a:r>
          </a:p>
          <a:p>
            <a:r>
              <a:rPr lang="en-US" dirty="0"/>
              <a:t>Uses: 2 ATP </a:t>
            </a:r>
          </a:p>
          <a:p>
            <a:pPr marL="0" indent="0">
              <a:buNone/>
            </a:pPr>
            <a:r>
              <a:rPr lang="en-US" b="1" dirty="0"/>
              <a:t>SPLITTING </a:t>
            </a:r>
            <a:r>
              <a:rPr lang="en-US" dirty="0"/>
              <a:t>                                           </a:t>
            </a:r>
          </a:p>
          <a:p>
            <a:r>
              <a:rPr lang="en-US" dirty="0"/>
              <a:t>Fructose-1,6-bisP → 2 × G3P (glyceraldehyde-3-P)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ENERGY PAYOFF PHASE (produces ATP + NADH)           </a:t>
            </a:r>
          </a:p>
          <a:p>
            <a:r>
              <a:rPr lang="en-US" dirty="0"/>
              <a:t>2 G3P → 2 Pyruvate                                  </a:t>
            </a:r>
          </a:p>
          <a:p>
            <a:r>
              <a:rPr lang="en-US" dirty="0"/>
              <a:t>Produces: 4 ATP + 2 NADH </a:t>
            </a:r>
          </a:p>
          <a:p>
            <a:endParaRPr lang="en-US" dirty="0"/>
          </a:p>
        </p:txBody>
      </p:sp>
      <p:pic>
        <p:nvPicPr>
          <p:cNvPr id="3074" name="Picture 2" descr="https://www.wehenet.com/education/horticulture/model-courses/resources/images/02_06_glycolysis.png">
            <a:extLst>
              <a:ext uri="{FF2B5EF4-FFF2-40B4-BE49-F238E27FC236}">
                <a16:creationId xmlns:a16="http://schemas.microsoft.com/office/drawing/2014/main" id="{8AFB67D3-0AA1-4A00-8C6B-E42C984D9E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1491175"/>
            <a:ext cx="5850988" cy="40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29070-70A8-47E9-AC5A-33341EFDEF78}"/>
              </a:ext>
            </a:extLst>
          </p:cNvPr>
          <p:cNvSpPr/>
          <p:nvPr/>
        </p:nvSpPr>
        <p:spPr>
          <a:xfrm>
            <a:off x="720803" y="5182159"/>
            <a:ext cx="5297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NET GAIN PER GLUCOSE: 2 ATP + 2 NADH + 2 Pyruvate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1EA22-C88E-4BCB-9E4A-25E5509F441C}"/>
              </a:ext>
            </a:extLst>
          </p:cNvPr>
          <p:cNvSpPr/>
          <p:nvPr/>
        </p:nvSpPr>
        <p:spPr>
          <a:xfrm>
            <a:off x="2353604" y="6127234"/>
            <a:ext cx="529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KEY REGULATORY ENZYME: Phosphofructokinase (PFK)</a:t>
            </a:r>
          </a:p>
        </p:txBody>
      </p:sp>
    </p:spTree>
    <p:extLst>
      <p:ext uri="{BB962C8B-B14F-4D97-AF65-F5344CB8AC3E}">
        <p14:creationId xmlns:p14="http://schemas.microsoft.com/office/powerpoint/2010/main" val="3332594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2279-C2B3-4D60-BD9E-0F0556DA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2.2.2 The Krebs Cycle (Completing Oxidation)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EBFF4-8BE1-4FE9-915E-761AA5B118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Location: Mitochondrial matrix.</a:t>
            </a:r>
          </a:p>
          <a:p>
            <a:r>
              <a:rPr lang="en-US" dirty="0"/>
              <a:t>Input: Acetyl-CoA (derived from pyruvate from glycolysis).</a:t>
            </a:r>
          </a:p>
          <a:p>
            <a:r>
              <a:rPr lang="en-US" dirty="0"/>
              <a:t>Process: A cyclical series of redox reactions that completes the oxidation of glucose.</a:t>
            </a:r>
          </a:p>
          <a:p>
            <a:pPr marL="0" indent="0">
              <a:buNone/>
            </a:pPr>
            <a:r>
              <a:rPr lang="en-US" b="1" dirty="0"/>
              <a:t>Key Outputs (per glucose):</a:t>
            </a:r>
          </a:p>
          <a:p>
            <a:r>
              <a:rPr lang="en-US" dirty="0"/>
              <a:t>6 NADH (high-energy electrons)</a:t>
            </a:r>
          </a:p>
          <a:p>
            <a:r>
              <a:rPr lang="en-US" dirty="0"/>
              <a:t>2 FADH₂ (another electron carrier)</a:t>
            </a:r>
          </a:p>
          <a:p>
            <a:r>
              <a:rPr lang="en-US" dirty="0"/>
              <a:t>2 ATP (direct)</a:t>
            </a:r>
          </a:p>
          <a:p>
            <a:r>
              <a:rPr lang="en-US" dirty="0"/>
              <a:t>4 CO₂ (waste, but used in photosynthesis)</a:t>
            </a:r>
          </a:p>
          <a:p>
            <a:r>
              <a:rPr lang="en-US" dirty="0"/>
              <a:t>Significance: Extracts most of the remaining electrons from the original glucose molecule, preparing them for the final energy harvest.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www.wehenet.com/education/horticulture/model-courses/resources/images/02_07_krebs_cycle.png">
            <a:extLst>
              <a:ext uri="{FF2B5EF4-FFF2-40B4-BE49-F238E27FC236}">
                <a16:creationId xmlns:a16="http://schemas.microsoft.com/office/drawing/2014/main" id="{99C52598-75BE-4898-8189-B8A894A195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7079"/>
            <a:ext cx="5181600" cy="41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84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373A-DBEA-4C17-BA70-A77BFAC8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2.2.3 &amp; 2.2.4 Electron Transport Chain (ETC) &amp; </a:t>
            </a:r>
            <a:r>
              <a:rPr lang="fr-FR" dirty="0" err="1"/>
              <a:t>Oxidative</a:t>
            </a:r>
            <a:r>
              <a:rPr lang="fr-FR" dirty="0"/>
              <a:t> Phosphorylation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9B1FB-39D0-4831-8F59-32ABD13C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Location:</a:t>
            </a:r>
            <a:r>
              <a:rPr lang="en-US" dirty="0"/>
              <a:t> Inner mitochondrial membrane.</a:t>
            </a:r>
          </a:p>
          <a:p>
            <a:r>
              <a:rPr lang="en-US" b="1" dirty="0"/>
              <a:t>The Process:</a:t>
            </a:r>
            <a:endParaRPr lang="en-US" dirty="0"/>
          </a:p>
          <a:p>
            <a:pPr lvl="1"/>
            <a:r>
              <a:rPr lang="en-US" b="1" dirty="0"/>
              <a:t>Electron Transport:</a:t>
            </a:r>
            <a:r>
              <a:rPr lang="en-US" dirty="0"/>
              <a:t> NADH and FADH₂ from glycolysis and the Krebs cycle donate electrons to the ETC.</a:t>
            </a:r>
          </a:p>
          <a:p>
            <a:pPr lvl="1"/>
            <a:r>
              <a:rPr lang="en-US" b="1" dirty="0"/>
              <a:t>Proton Pumping:</a:t>
            </a:r>
            <a:r>
              <a:rPr lang="en-US" dirty="0"/>
              <a:t> The energy from electrons pumps protons (H⁺) across the inner membrane, creating a gradient.</a:t>
            </a:r>
          </a:p>
          <a:p>
            <a:pPr lvl="1"/>
            <a:r>
              <a:rPr lang="en-US" b="1" dirty="0"/>
              <a:t>Chemiosmosis:</a:t>
            </a:r>
            <a:r>
              <a:rPr lang="en-US" dirty="0"/>
              <a:t> Protons flow back down their gradient through the enzyme </a:t>
            </a:r>
            <a:r>
              <a:rPr lang="en-US" b="1" dirty="0"/>
              <a:t>ATP synthase</a:t>
            </a:r>
            <a:r>
              <a:rPr lang="en-US" dirty="0"/>
              <a:t>, driving the synthesis of a massive amount of ATP.</a:t>
            </a:r>
          </a:p>
          <a:p>
            <a:r>
              <a:rPr lang="en-US" b="1" dirty="0"/>
              <a:t>Final Output:</a:t>
            </a:r>
            <a:r>
              <a:rPr lang="en-US" dirty="0"/>
              <a:t> ~32-34 ATP per glucose + H₂O.</a:t>
            </a:r>
          </a:p>
          <a:p>
            <a:r>
              <a:rPr lang="en-US" b="1" dirty="0"/>
              <a:t>Module Connection:</a:t>
            </a:r>
            <a:r>
              <a:rPr lang="en-US" dirty="0"/>
              <a:t> This is </a:t>
            </a:r>
            <a:r>
              <a:rPr lang="en-US" b="1" dirty="0"/>
              <a:t>oxidative phosphorylation</a:t>
            </a:r>
            <a:r>
              <a:rPr lang="en-US" dirty="0"/>
              <a:t>—the cell's major energy payoff, using oxygen as the final electron acceptor.</a:t>
            </a:r>
          </a:p>
          <a:p>
            <a:endParaRPr lang="en-US" dirty="0"/>
          </a:p>
        </p:txBody>
      </p:sp>
      <p:pic>
        <p:nvPicPr>
          <p:cNvPr id="6146" name="Picture 2" descr="https://www.wehenet.com/education/horticulture/model-courses/resources/images/02_08_electron_transport_chain.png">
            <a:extLst>
              <a:ext uri="{FF2B5EF4-FFF2-40B4-BE49-F238E27FC236}">
                <a16:creationId xmlns:a16="http://schemas.microsoft.com/office/drawing/2014/main" id="{7F3D39AD-7EA0-4E38-B18D-F95BE6B066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3399"/>
            <a:ext cx="5181600" cy="25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50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B2C3-703E-48D8-ABE7-6FBA746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2.2.5 &amp; 2.2.6 Respiration in Horticulture: Storage Life &amp; Chilling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6DCC-4431-450F-AC69-67D6A06B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Storage Life:</a:t>
            </a:r>
            <a:r>
              <a:rPr lang="en-US" dirty="0"/>
              <a:t> After harvest, crops continue to respire, breaking down stored reserves (starches, sugars). </a:t>
            </a:r>
            <a:r>
              <a:rPr lang="en-US" b="1" dirty="0"/>
              <a:t>Faster respiration = shorter storage life.</a:t>
            </a:r>
            <a:endParaRPr lang="en-US" dirty="0"/>
          </a:p>
          <a:p>
            <a:pPr lvl="1"/>
            <a:r>
              <a:rPr lang="en-US" b="1" dirty="0"/>
              <a:t>Management:</a:t>
            </a:r>
            <a:r>
              <a:rPr lang="en-US" dirty="0"/>
              <a:t> Cooling, controlled atmospheres (low O₂, high CO₂) slow respiration enzymes.</a:t>
            </a:r>
          </a:p>
          <a:p>
            <a:r>
              <a:rPr lang="en-US" b="1" dirty="0"/>
              <a:t>Chilling Injury:</a:t>
            </a:r>
            <a:r>
              <a:rPr lang="en-US" dirty="0"/>
              <a:t> Tropical plants (e.g., tomato, banana) exposed to cold (&lt;10-13°C) but non-freezing temperatures.</a:t>
            </a:r>
          </a:p>
          <a:p>
            <a:pPr lvl="1"/>
            <a:r>
              <a:rPr lang="en-US" b="1" dirty="0"/>
              <a:t>Mechanism:</a:t>
            </a:r>
            <a:r>
              <a:rPr lang="en-US" dirty="0"/>
              <a:t> Membrane fluidity decreases, disrupting mitochondrial function (ETC). This leads to metabolic imbalances, build-up of toxic compounds (like acetaldehyde), and visible damage (pitting, poor ripening).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34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642B-C389-4382-B43D-490F4FA0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3: Translocation &amp;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9B57-AA7C-452F-98EC-6C3789DB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B984-0994-463E-81BB-F3E9BB38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3.1 &amp; 3.2 Phloem Structure: Sieve Elements &amp; Companion Cells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A3B3-63D0-44C1-A3ED-FEDCE57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593"/>
            <a:ext cx="10767646" cy="4351338"/>
          </a:xfrm>
        </p:spPr>
        <p:txBody>
          <a:bodyPr>
            <a:normAutofit/>
          </a:bodyPr>
          <a:lstStyle/>
          <a:p>
            <a:r>
              <a:rPr lang="en-US" b="1" dirty="0"/>
              <a:t>The Transport System:</a:t>
            </a:r>
            <a:r>
              <a:rPr lang="en-US" dirty="0"/>
              <a:t> The </a:t>
            </a:r>
            <a:r>
              <a:rPr lang="en-US" b="1" dirty="0"/>
              <a:t>phloem</a:t>
            </a:r>
            <a:r>
              <a:rPr lang="en-US" dirty="0"/>
              <a:t> transports sugars (sucrose) from </a:t>
            </a:r>
            <a:r>
              <a:rPr lang="en-US" b="1" dirty="0"/>
              <a:t>sources</a:t>
            </a:r>
            <a:r>
              <a:rPr lang="en-US" dirty="0"/>
              <a:t> (mature leaves) to </a:t>
            </a:r>
            <a:r>
              <a:rPr lang="en-US" b="1" dirty="0"/>
              <a:t>sinks</a:t>
            </a:r>
            <a:r>
              <a:rPr lang="en-US" dirty="0"/>
              <a:t> (roots, fruits, seeds).</a:t>
            </a:r>
          </a:p>
          <a:p>
            <a:r>
              <a:rPr lang="en-US" b="1" dirty="0"/>
              <a:t>Key Cell Types:</a:t>
            </a:r>
            <a:endParaRPr lang="en-US" dirty="0"/>
          </a:p>
          <a:p>
            <a:pPr lvl="1"/>
            <a:r>
              <a:rPr lang="en-US" b="1" dirty="0"/>
              <a:t>Sieve Elements (SE):</a:t>
            </a:r>
            <a:r>
              <a:rPr lang="en-US" dirty="0"/>
              <a:t> Living cells that lose their nucleus and many organelles to form a continuous "pipe" for flow. End walls have </a:t>
            </a:r>
            <a:r>
              <a:rPr lang="en-US" b="1" dirty="0"/>
              <a:t>sieve plates</a:t>
            </a:r>
            <a:r>
              <a:rPr lang="en-US" dirty="0"/>
              <a:t> with pores.</a:t>
            </a:r>
          </a:p>
          <a:p>
            <a:pPr lvl="1"/>
            <a:r>
              <a:rPr lang="en-US" b="1" dirty="0"/>
              <a:t>Companion Cells (CC):</a:t>
            </a:r>
            <a:r>
              <a:rPr lang="en-US" dirty="0"/>
              <a:t> Dense, metabolically active cells connected to SE via plasmodesmata. They "serve" the sieve element by loading/unloading sugars and providing proteins/ATP.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11CA9-9561-4AF0-A902-DC8129EC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00" y="4400916"/>
            <a:ext cx="7004265" cy="2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4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676C-A0C8-4843-B449-13B64043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3.3 &amp; 3.4 Assimilate Partitioning: Source-Sink Dynamics &amp; Transport Sugars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B5DF-6F74-464F-B861-CEA3C421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Source-Sink Concept:</a:t>
            </a:r>
            <a:endParaRPr lang="en-US" dirty="0"/>
          </a:p>
          <a:p>
            <a:pPr lvl="1"/>
            <a:r>
              <a:rPr lang="en-US" b="1" dirty="0"/>
              <a:t>Source:</a:t>
            </a:r>
            <a:r>
              <a:rPr lang="en-US" dirty="0"/>
              <a:t> A net exporter of assimilates (e.g., a mature leaf).</a:t>
            </a:r>
          </a:p>
          <a:p>
            <a:pPr lvl="1"/>
            <a:r>
              <a:rPr lang="en-US" b="1" dirty="0"/>
              <a:t>Sink:</a:t>
            </a:r>
            <a:r>
              <a:rPr lang="en-US" dirty="0"/>
              <a:t> A net importer (e.g., developing fruit, root tip, growing shoot).</a:t>
            </a:r>
          </a:p>
          <a:p>
            <a:r>
              <a:rPr lang="en-US" b="1" dirty="0"/>
              <a:t>Sucrose:</a:t>
            </a:r>
            <a:r>
              <a:rPr lang="en-US" dirty="0"/>
              <a:t> The primary transport sugar in most plants. It's stable, non-reducing, and moves efficiently.</a:t>
            </a:r>
          </a:p>
          <a:p>
            <a:r>
              <a:rPr lang="en-US" b="1" dirty="0"/>
              <a:t>Partitioning:</a:t>
            </a:r>
            <a:r>
              <a:rPr lang="en-US" dirty="0"/>
              <a:t> The process of dividing and distributing assimilates (sugars) among competing sinks.</a:t>
            </a:r>
          </a:p>
          <a:p>
            <a:pPr lvl="1"/>
            <a:r>
              <a:rPr lang="en-US" b="1" dirty="0"/>
              <a:t>Key Enzymes:</a:t>
            </a:r>
            <a:endParaRPr lang="en-US" dirty="0"/>
          </a:p>
          <a:p>
            <a:pPr lvl="2"/>
            <a:r>
              <a:rPr lang="en-US" b="1" dirty="0"/>
              <a:t>Invertase:</a:t>
            </a:r>
            <a:r>
              <a:rPr lang="en-US" dirty="0"/>
              <a:t> Breaks sucrose into glucose &amp; fructose (for growth, sweetness).</a:t>
            </a:r>
          </a:p>
          <a:p>
            <a:pPr lvl="2"/>
            <a:r>
              <a:rPr lang="en-US" b="1" dirty="0"/>
              <a:t>Sucrose Synthase:</a:t>
            </a:r>
            <a:r>
              <a:rPr lang="en-US" dirty="0"/>
              <a:t> Breaks sucrose (using UDP) primarily for building cell walls and starch synthesis in sinks.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4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6EC-B543-481A-86E7-E113AF59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3.5 &amp; 3.6 Starch Structure &amp; Its Role in Storage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6966-3B25-4A14-B571-1A22E1DF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Starch:</a:t>
            </a:r>
            <a:r>
              <a:rPr lang="en-US" dirty="0"/>
              <a:t> The main storage carbohydrate in plants (in </a:t>
            </a:r>
            <a:r>
              <a:rPr lang="en-US" dirty="0" err="1"/>
              <a:t>amyloplasts</a:t>
            </a:r>
            <a:r>
              <a:rPr lang="en-US" dirty="0"/>
              <a:t>). Composed of two glucose polymers:</a:t>
            </a:r>
          </a:p>
          <a:p>
            <a:pPr lvl="1"/>
            <a:r>
              <a:rPr lang="en-US" b="1" dirty="0"/>
              <a:t>Amylose:</a:t>
            </a:r>
            <a:r>
              <a:rPr lang="en-US" dirty="0"/>
              <a:t> A linear, helical chain.</a:t>
            </a:r>
          </a:p>
          <a:p>
            <a:pPr lvl="1"/>
            <a:r>
              <a:rPr lang="en-US" b="1" dirty="0"/>
              <a:t>Amylopectin:</a:t>
            </a:r>
            <a:r>
              <a:rPr lang="en-US" dirty="0"/>
              <a:t> A highly branched chain (like a tree).</a:t>
            </a:r>
          </a:p>
          <a:p>
            <a:r>
              <a:rPr lang="en-US" b="1" dirty="0"/>
              <a:t>Impact on Texture &amp; Storage:</a:t>
            </a:r>
            <a:endParaRPr lang="en-US" dirty="0"/>
          </a:p>
          <a:p>
            <a:pPr lvl="1"/>
            <a:r>
              <a:rPr lang="en-US" dirty="0"/>
              <a:t>The ratio of amylose to amylopectin affects the </a:t>
            </a:r>
            <a:r>
              <a:rPr lang="en-US" b="1" dirty="0"/>
              <a:t>texture</a:t>
            </a:r>
            <a:r>
              <a:rPr lang="en-US" dirty="0"/>
              <a:t> of stored organs.</a:t>
            </a:r>
          </a:p>
          <a:p>
            <a:pPr lvl="1"/>
            <a:r>
              <a:rPr lang="en-US" dirty="0"/>
              <a:t>During storage, enzymes can break starch back into sugars (e.g., sweetening of potatoes in cold storage).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1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0D5AA-7E11-40EF-AD75-161E9523EBC1}"/>
              </a:ext>
            </a:extLst>
          </p:cNvPr>
          <p:cNvSpPr/>
          <p:nvPr/>
        </p:nvSpPr>
        <p:spPr>
          <a:xfrm>
            <a:off x="3886196" y="3244334"/>
            <a:ext cx="441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Section 4: Assimilation &amp; Secondary Products</a:t>
            </a:r>
          </a:p>
        </p:txBody>
      </p:sp>
    </p:spTree>
    <p:extLst>
      <p:ext uri="{BB962C8B-B14F-4D97-AF65-F5344CB8AC3E}">
        <p14:creationId xmlns:p14="http://schemas.microsoft.com/office/powerpoint/2010/main" val="1791750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CA41-A011-460D-B86A-3BDCA6F8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4.1 &amp; 4.2 Nitrogen Assimilation: Nitrate Reduction &amp; GS-GOGAT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7243F-1FDF-41F4-9D3D-28576A51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Problem:</a:t>
            </a:r>
            <a:r>
              <a:rPr lang="en-US" dirty="0"/>
              <a:t> Plants need nitrogen for proteins, DNA, and chlorophyll, but absorb it mainly as </a:t>
            </a:r>
            <a:r>
              <a:rPr lang="en-US" b="1" dirty="0"/>
              <a:t>nitrate (NO₃⁻)</a:t>
            </a:r>
            <a:r>
              <a:rPr lang="en-US" dirty="0"/>
              <a:t> from the soil, which must be reduced and assimilated.</a:t>
            </a:r>
          </a:p>
          <a:p>
            <a:r>
              <a:rPr lang="en-US" b="1" dirty="0"/>
              <a:t>The Pathway:</a:t>
            </a:r>
            <a:endParaRPr lang="en-US" dirty="0"/>
          </a:p>
          <a:p>
            <a:pPr lvl="1"/>
            <a:r>
              <a:rPr lang="en-US" b="1" dirty="0"/>
              <a:t>Nitrate Reduction:</a:t>
            </a:r>
            <a:r>
              <a:rPr lang="en-US" dirty="0"/>
              <a:t> Nitrate (NO₃⁻) → Nitrite (NO₂⁻) → </a:t>
            </a:r>
            <a:r>
              <a:rPr lang="en-US" b="1" dirty="0"/>
              <a:t>Ammonium (NH₄⁺)</a:t>
            </a:r>
            <a:r>
              <a:rPr lang="en-US" dirty="0"/>
              <a:t> (an energy-intensive process using electrons from photosynthesis/respiration).</a:t>
            </a:r>
          </a:p>
          <a:p>
            <a:pPr lvl="1"/>
            <a:r>
              <a:rPr lang="en-US" b="1" dirty="0"/>
              <a:t>GS-GOGAT Pathway:</a:t>
            </a:r>
            <a:r>
              <a:rPr lang="en-US" dirty="0"/>
              <a:t> Ammonium is quickly incorporated into amino acids (glutamate → glutamine). This is the central gateway for nitrogen into organic molecules.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7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D39F-E34B-4530-9C8A-4842E6DC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Metabolic Pathways in Plants</a:t>
            </a:r>
            <a:br>
              <a:rPr lang="en-US" b="1" dirty="0"/>
            </a:br>
            <a:r>
              <a:rPr lang="en-US" altLang="en-US" dirty="0">
                <a:solidFill>
                  <a:srgbClr val="FF0000"/>
                </a:solidFill>
              </a:rPr>
              <a:t>The Three Functional Layers of Metabolism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A873A2-B1B7-4337-AC2C-2825B1B1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81058"/>
              </p:ext>
            </p:extLst>
          </p:nvPr>
        </p:nvGraphicFramePr>
        <p:xfrm>
          <a:off x="447821" y="1690688"/>
          <a:ext cx="11744180" cy="4785360"/>
        </p:xfrm>
        <a:graphic>
          <a:graphicData uri="http://schemas.openxmlformats.org/drawingml/2006/table">
            <a:tbl>
              <a:tblPr/>
              <a:tblGrid>
                <a:gridCol w="1988632">
                  <a:extLst>
                    <a:ext uri="{9D8B030D-6E8A-4147-A177-3AD203B41FA5}">
                      <a16:colId xmlns:a16="http://schemas.microsoft.com/office/drawing/2014/main" val="2986257551"/>
                    </a:ext>
                  </a:extLst>
                </a:gridCol>
                <a:gridCol w="2438887">
                  <a:extLst>
                    <a:ext uri="{9D8B030D-6E8A-4147-A177-3AD203B41FA5}">
                      <a16:colId xmlns:a16="http://schemas.microsoft.com/office/drawing/2014/main" val="1857408858"/>
                    </a:ext>
                  </a:extLst>
                </a:gridCol>
                <a:gridCol w="2438887">
                  <a:extLst>
                    <a:ext uri="{9D8B030D-6E8A-4147-A177-3AD203B41FA5}">
                      <a16:colId xmlns:a16="http://schemas.microsoft.com/office/drawing/2014/main" val="1842693911"/>
                    </a:ext>
                  </a:extLst>
                </a:gridCol>
                <a:gridCol w="2438887">
                  <a:extLst>
                    <a:ext uri="{9D8B030D-6E8A-4147-A177-3AD203B41FA5}">
                      <a16:colId xmlns:a16="http://schemas.microsoft.com/office/drawing/2014/main" val="3757851668"/>
                    </a:ext>
                  </a:extLst>
                </a:gridCol>
                <a:gridCol w="2438887">
                  <a:extLst>
                    <a:ext uri="{9D8B030D-6E8A-4147-A177-3AD203B41FA5}">
                      <a16:colId xmlns:a16="http://schemas.microsoft.com/office/drawing/2014/main" val="3639266993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quote-cjk-patch"/>
                        </a:rPr>
                        <a:t>Layer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quote-cjk-patch"/>
                        </a:rPr>
                        <a:t>Process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quote-cjk-patch"/>
                        </a:rPr>
                        <a:t>Input → Output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quote-cjk-patch"/>
                        </a:rPr>
                        <a:t>Energy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quote-cjk-patch"/>
                        </a:rPr>
                        <a:t>Key Examples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251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quote-cjk-patch"/>
                        </a:rPr>
                        <a:t>Layer 1: Energy Capture</a:t>
                      </a:r>
                      <a:endParaRPr lang="en-US" sz="2400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quote-cjk-patch"/>
                        </a:rPr>
                        <a:t>Photosynthesis</a:t>
                      </a:r>
                      <a:endParaRPr lang="en-US" sz="2400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Light + CO₂ + H₂O → </a:t>
                      </a:r>
                      <a:r>
                        <a:rPr lang="en-US" sz="2400" b="1">
                          <a:effectLst/>
                          <a:latin typeface="quote-cjk-patch"/>
                        </a:rPr>
                        <a:t>Sugars (CH₂O)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Energy IN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Light reactions, Calvin cycle (C3/C4/CAM)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19682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Layer 2: Energy Release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Respiration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Sugars (CH₂O) + O₂ → </a:t>
                      </a:r>
                      <a:r>
                        <a:rPr lang="en-US" sz="2400" b="1">
                          <a:effectLst/>
                          <a:latin typeface="quote-cjk-patch"/>
                        </a:rPr>
                        <a:t>ATP + CO₂ + H₂O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Energy OUT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Glycolysis, Krebs cycle, ETC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54243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Layer 3: Biosynthesis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Assimilation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Sugars + N/S/P → </a:t>
                      </a:r>
                      <a:r>
                        <a:rPr lang="en-US" sz="2400" b="1">
                          <a:effectLst/>
                          <a:latin typeface="quote-cjk-patch"/>
                        </a:rPr>
                        <a:t>Proteins, Oils, Starch, DNA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Energy USED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N-assimilation, lipid synthesis, secondary metabolism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1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499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F423-55CD-43FB-8062-E040AC00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4.3 &amp; 4.4 Biological Nitrogen Fixation: Rhizobia &amp; Nodules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75D16-AF04-419A-9F1B-A2178AB3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Symbiosis:</a:t>
            </a:r>
            <a:r>
              <a:rPr lang="en-US" dirty="0"/>
              <a:t> Legumes (e.g., beans, clover) form a partnership with </a:t>
            </a:r>
            <a:r>
              <a:rPr lang="en-US" b="1" dirty="0"/>
              <a:t>Rhizobia</a:t>
            </a:r>
            <a:r>
              <a:rPr lang="en-US" dirty="0"/>
              <a:t> bacteria.</a:t>
            </a:r>
          </a:p>
          <a:p>
            <a:r>
              <a:rPr lang="en-US" b="1" dirty="0"/>
              <a:t>The Process:</a:t>
            </a:r>
            <a:endParaRPr lang="en-US" dirty="0"/>
          </a:p>
          <a:p>
            <a:pPr lvl="1"/>
            <a:r>
              <a:rPr lang="en-US" dirty="0"/>
              <a:t>Bacteria infect root hairs, causing formation of </a:t>
            </a:r>
            <a:r>
              <a:rPr lang="en-US" b="1" dirty="0"/>
              <a:t>nodules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Inside nodules, bacteria convert atmospheric </a:t>
            </a:r>
            <a:r>
              <a:rPr lang="en-US" b="1" dirty="0"/>
              <a:t>N₂</a:t>
            </a:r>
            <a:r>
              <a:rPr lang="en-US" dirty="0"/>
              <a:t> into </a:t>
            </a:r>
            <a:r>
              <a:rPr lang="en-US" b="1" dirty="0"/>
              <a:t>ammonia (NH₃)</a:t>
            </a:r>
            <a:r>
              <a:rPr lang="en-US" dirty="0"/>
              <a:t> using the enzyme nitrogenase.</a:t>
            </a:r>
          </a:p>
          <a:p>
            <a:pPr lvl="1"/>
            <a:r>
              <a:rPr lang="en-US" b="1" dirty="0"/>
              <a:t>Leghemoglobin:</a:t>
            </a:r>
            <a:r>
              <a:rPr lang="en-US" dirty="0"/>
              <a:t> A pink, oxygen-binding protein produced by the plant. It protects nitrogenase (which is destroyed by oxygen) while supplying just enough O₂ for bacterial respiration.</a:t>
            </a:r>
          </a:p>
          <a:p>
            <a:r>
              <a:rPr lang="en-US" b="1" dirty="0"/>
              <a:t>Horticulture Benefit:</a:t>
            </a:r>
            <a:r>
              <a:rPr lang="en-US" dirty="0"/>
              <a:t> Reduces need for nitrogen fertilizer.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2CA2-4385-48F9-B4CA-0096FC0F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4.5 &amp; 4.6 Lipid Synthesis: Fatty Acids, Triglycerides &amp; Oil Bodies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4FA4-DB5D-44D0-8899-0B98477AC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Oil Synthesis:</a:t>
            </a:r>
            <a:r>
              <a:rPr lang="en-US" dirty="0"/>
              <a:t> In oilseeds (e.g., sunflower, canola), plants convert sugars into </a:t>
            </a:r>
            <a:r>
              <a:rPr lang="en-US" b="1" dirty="0"/>
              <a:t>fatty acids</a:t>
            </a:r>
            <a:r>
              <a:rPr lang="en-US" dirty="0"/>
              <a:t>.</a:t>
            </a:r>
          </a:p>
          <a:p>
            <a:r>
              <a:rPr lang="en-US" b="1" dirty="0"/>
              <a:t>Triglycerides (Oils):</a:t>
            </a:r>
            <a:r>
              <a:rPr lang="en-US" dirty="0"/>
              <a:t> Three fatty acids linked to a glycerol backbone. An efficient, energy-dense form of carbon storage.</a:t>
            </a:r>
          </a:p>
          <a:p>
            <a:r>
              <a:rPr lang="en-US" b="1" dirty="0"/>
              <a:t>Oil Bodies (Oleosomes):</a:t>
            </a:r>
            <a:r>
              <a:rPr lang="en-US" dirty="0"/>
              <a:t> Tiny structures in the seed where triglycerides are stored, surrounded by a special protein (oleosin) layer to keep them from coalescing.</a:t>
            </a:r>
          </a:p>
          <a:p>
            <a:r>
              <a:rPr lang="en-US" b="1" dirty="0"/>
              <a:t>Quality:</a:t>
            </a:r>
            <a:r>
              <a:rPr lang="en-US" dirty="0"/>
              <a:t> The specific fatty acids (saturated vs. unsaturated) determine </a:t>
            </a:r>
            <a:r>
              <a:rPr lang="en-US" b="1" dirty="0"/>
              <a:t>oil quality</a:t>
            </a:r>
            <a:r>
              <a:rPr lang="en-US" dirty="0"/>
              <a:t> for consumption or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69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33AC-1267-4E4D-94AC-819F68E5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4.9 &amp; 4.10 Practical Applications: Fertilizer Management &amp; Oil 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F0F9-18BB-40E1-A8A8-47C795A9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Fertilizer Management:</a:t>
            </a:r>
            <a:endParaRPr lang="en-US" dirty="0"/>
          </a:p>
          <a:p>
            <a:pPr lvl="1"/>
            <a:r>
              <a:rPr lang="en-US" dirty="0"/>
              <a:t>Understanding </a:t>
            </a:r>
            <a:r>
              <a:rPr lang="en-US" b="1" dirty="0"/>
              <a:t>nitrogen assimilation</a:t>
            </a:r>
            <a:r>
              <a:rPr lang="en-US" dirty="0"/>
              <a:t> (GS-GOGAT) helps optimize the timing and form of N fertilizer to maximize uptake and minimize environmental loss (leaching).</a:t>
            </a:r>
          </a:p>
          <a:p>
            <a:pPr lvl="1"/>
            <a:r>
              <a:rPr lang="en-US" dirty="0"/>
              <a:t>The health of </a:t>
            </a:r>
            <a:r>
              <a:rPr lang="en-US" b="1" dirty="0"/>
              <a:t>nodules</a:t>
            </a:r>
            <a:r>
              <a:rPr lang="en-US" dirty="0"/>
              <a:t> in legumes can be assessed to gauge nitrogen fixation.</a:t>
            </a:r>
          </a:p>
          <a:p>
            <a:r>
              <a:rPr lang="en-US" b="1" dirty="0"/>
              <a:t>Oil Quality:</a:t>
            </a:r>
            <a:endParaRPr lang="en-US" dirty="0"/>
          </a:p>
          <a:p>
            <a:pPr lvl="1"/>
            <a:r>
              <a:rPr lang="en-US" dirty="0"/>
              <a:t>Crop management (temperature, water stress, fertilization) during seed development can alter the fatty acid composition (e.g., increasing oleic acid for heart-healthy oil), linking </a:t>
            </a:r>
            <a:r>
              <a:rPr lang="en-US" b="1" dirty="0"/>
              <a:t>fertilizer management</a:t>
            </a:r>
            <a:r>
              <a:rPr lang="en-US" dirty="0"/>
              <a:t> directly to final </a:t>
            </a:r>
            <a:r>
              <a:rPr lang="en-US" b="1" dirty="0"/>
              <a:t>oil quality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1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9194-3203-4B03-9CEF-8691ED0B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&amp;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610C-D437-46E3-98F0-479FC89B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Questions:</a:t>
            </a:r>
            <a:endParaRPr lang="en-US" dirty="0"/>
          </a:p>
          <a:p>
            <a:pPr lvl="1"/>
            <a:r>
              <a:rPr lang="en-US" dirty="0"/>
              <a:t>How does a potato "sweeten" in cold storage? (Link: Starch → sugars via enzymes, respiration slowdown).</a:t>
            </a:r>
          </a:p>
          <a:p>
            <a:pPr lvl="1"/>
            <a:r>
              <a:rPr lang="en-US" dirty="0"/>
              <a:t>Why do legume crops often require less nitrogen fertilizer than corn?</a:t>
            </a:r>
          </a:p>
          <a:p>
            <a:pPr lvl="1"/>
            <a:r>
              <a:rPr lang="en-US" dirty="0"/>
              <a:t>If a fruit has a thick, waxy cuticle, how might that affect its storage potential?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42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1BB1-1456-47D6-86EF-9F1EBF46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Chloroplast Structure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678E3-A692-4263-8F91-254F3C4E2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3651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Outer membrane                                  </a:t>
            </a:r>
          </a:p>
          <a:p>
            <a:r>
              <a:rPr lang="en-US" dirty="0"/>
              <a:t>Inner membrane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 STROMA                                  </a:t>
            </a:r>
          </a:p>
          <a:p>
            <a:pPr marL="0" indent="0">
              <a:buNone/>
            </a:pPr>
            <a:r>
              <a:rPr lang="en-US" dirty="0"/>
              <a:t>    • Fluid-filled matrix                       </a:t>
            </a:r>
          </a:p>
          <a:p>
            <a:pPr marL="0" indent="0">
              <a:buNone/>
            </a:pPr>
            <a:r>
              <a:rPr lang="en-US" dirty="0"/>
              <a:t>     • Calvin cycle occurs here              </a:t>
            </a:r>
          </a:p>
          <a:p>
            <a:pPr marL="0" indent="0">
              <a:buNone/>
            </a:pPr>
            <a:r>
              <a:rPr lang="en-US" dirty="0"/>
              <a:t>     • Contains DNA, ribosomes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THYLAKOIDS  </a:t>
            </a:r>
            <a:r>
              <a:rPr lang="en-US" dirty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 • Flattened sacs                                </a:t>
            </a:r>
          </a:p>
          <a:p>
            <a:pPr marL="0" indent="0">
              <a:buNone/>
            </a:pPr>
            <a:r>
              <a:rPr lang="en-US" dirty="0"/>
              <a:t>   • Membranes contain pigments &amp; ETC              </a:t>
            </a:r>
          </a:p>
          <a:p>
            <a:pPr marL="0" indent="0">
              <a:buNone/>
            </a:pPr>
            <a:r>
              <a:rPr lang="en-US" dirty="0"/>
              <a:t>    • Grana = stacks of thylakoids                  │      </a:t>
            </a:r>
          </a:p>
          <a:p>
            <a:pPr marL="0" indent="0">
              <a:buNone/>
            </a:pPr>
            <a:r>
              <a:rPr lang="en-US" dirty="0"/>
              <a:t>    • Lumen = inside space </a:t>
            </a:r>
          </a:p>
        </p:txBody>
      </p:sp>
      <p:pic>
        <p:nvPicPr>
          <p:cNvPr id="3074" name="Picture 2" descr="https://www.wehenet.com/education/horticulture/model-courses/resources/images/02_01_chloroplast.png">
            <a:extLst>
              <a:ext uri="{FF2B5EF4-FFF2-40B4-BE49-F238E27FC236}">
                <a16:creationId xmlns:a16="http://schemas.microsoft.com/office/drawing/2014/main" id="{371DDD22-8E76-4ED0-B75B-60E465C1E3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99" y="1856935"/>
            <a:ext cx="6203899" cy="36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9692B7-7D9C-4970-B24D-C2452115C3CA}"/>
              </a:ext>
            </a:extLst>
          </p:cNvPr>
          <p:cNvSpPr/>
          <p:nvPr/>
        </p:nvSpPr>
        <p:spPr>
          <a:xfrm>
            <a:off x="4103077" y="52157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📌 Light reactions occur in thylakoid membranes          ║</a:t>
            </a:r>
          </a:p>
          <a:p>
            <a:r>
              <a:rPr lang="en-US" dirty="0"/>
              <a:t>📌 Calvin cycle occurs in stroma </a:t>
            </a:r>
          </a:p>
        </p:txBody>
      </p:sp>
    </p:spTree>
    <p:extLst>
      <p:ext uri="{BB962C8B-B14F-4D97-AF65-F5344CB8AC3E}">
        <p14:creationId xmlns:p14="http://schemas.microsoft.com/office/powerpoint/2010/main" val="170151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9CFE-D16C-4DE9-9833-4BA12B74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Overview of Metabolic Pathways in Plants </a:t>
            </a:r>
            <a:br>
              <a:rPr lang="en-US" sz="3600" b="1" dirty="0"/>
            </a:br>
            <a:r>
              <a:rPr lang="en-US" sz="3600" b="1" dirty="0">
                <a:solidFill>
                  <a:srgbClr val="FF0000"/>
                </a:solidFill>
              </a:rPr>
              <a:t>Key Interconnections for Horticulture: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2EDFC-9D32-47AE-9924-EC49682E5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67737"/>
              </p:ext>
            </p:extLst>
          </p:nvPr>
        </p:nvGraphicFramePr>
        <p:xfrm>
          <a:off x="838200" y="1325880"/>
          <a:ext cx="11133407" cy="5532120"/>
        </p:xfrm>
        <a:graphic>
          <a:graphicData uri="http://schemas.openxmlformats.org/drawingml/2006/table">
            <a:tbl>
              <a:tblPr/>
              <a:tblGrid>
                <a:gridCol w="2379317">
                  <a:extLst>
                    <a:ext uri="{9D8B030D-6E8A-4147-A177-3AD203B41FA5}">
                      <a16:colId xmlns:a16="http://schemas.microsoft.com/office/drawing/2014/main" val="631696058"/>
                    </a:ext>
                  </a:extLst>
                </a:gridCol>
                <a:gridCol w="2918030">
                  <a:extLst>
                    <a:ext uri="{9D8B030D-6E8A-4147-A177-3AD203B41FA5}">
                      <a16:colId xmlns:a16="http://schemas.microsoft.com/office/drawing/2014/main" val="1036419836"/>
                    </a:ext>
                  </a:extLst>
                </a:gridCol>
                <a:gridCol w="2918030">
                  <a:extLst>
                    <a:ext uri="{9D8B030D-6E8A-4147-A177-3AD203B41FA5}">
                      <a16:colId xmlns:a16="http://schemas.microsoft.com/office/drawing/2014/main" val="3570093038"/>
                    </a:ext>
                  </a:extLst>
                </a:gridCol>
                <a:gridCol w="2918030">
                  <a:extLst>
                    <a:ext uri="{9D8B030D-6E8A-4147-A177-3AD203B41FA5}">
                      <a16:colId xmlns:a16="http://schemas.microsoft.com/office/drawing/2014/main" val="16356898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quote-cjk-patch"/>
                        </a:rPr>
                        <a:t>Connection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quote-cjk-patch"/>
                        </a:rPr>
                        <a:t>Pathway 1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quote-cjk-patch"/>
                        </a:rPr>
                        <a:t>Pathway 2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quote-cjk-patch"/>
                        </a:rPr>
                        <a:t>Horticultural Significance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56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Source-Sink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Photosynthesis (source leaves)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Translocation (phloem)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Determines yield potential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13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Sugar-Acid Balance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Gluconeogenesis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Organic acid metabolism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Fruit taste (Brix/acids)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1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Oil Synthesis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Photosynthesis (sugars)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Fatty acid biosynthesis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Oil quality in seeds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13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Nitrogen Integration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Respiration (carbon skeletons)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GS-GOGAT pathway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Protein content, fertilizer efficiency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20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quote-cjk-patch"/>
                        </a:rPr>
                        <a:t>Stress Response</a:t>
                      </a:r>
                      <a:endParaRPr lang="en-US" sz="2400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Photosynthesis (damaged)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quote-cjk-patch"/>
                        </a:rPr>
                        <a:t>Antioxidant metabolism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quote-cjk-patch"/>
                        </a:rPr>
                        <a:t>Chilling injury, drought tolerance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668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F47F754-90B5-4B0F-82C2-8CF481F8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80015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EFD9-688D-4431-9B23-FF2941E4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Metabolic Pathways in Plants </a:t>
            </a:r>
            <a:br>
              <a:rPr lang="en-US" b="1" dirty="0"/>
            </a:br>
            <a:r>
              <a:rPr lang="en-US" b="1" dirty="0"/>
              <a:t>Why This Matters for Horticulturists: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59DA-4363-470B-83FE-9748AC8C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Yield:</a:t>
            </a:r>
            <a:r>
              <a:rPr lang="en-US" dirty="0"/>
              <a:t> The balance between photosynthesis (making) and respiration (using) determines harvestable biomass .</a:t>
            </a:r>
          </a:p>
          <a:p>
            <a:r>
              <a:rPr lang="en-US" b="1" dirty="0"/>
              <a:t>Quality:</a:t>
            </a:r>
            <a:r>
              <a:rPr lang="en-US" dirty="0"/>
              <a:t> Secondary metabolites (pigments, flavors, aromas) are built from primary metabolic intermediates .</a:t>
            </a:r>
          </a:p>
          <a:p>
            <a:r>
              <a:rPr lang="en-US" b="1" dirty="0"/>
              <a:t>Storage Life:</a:t>
            </a:r>
            <a:r>
              <a:rPr lang="en-US" dirty="0"/>
              <a:t> Post-harvest metabolism (respiration, gluconeogenesis from acids) determines shelf life .</a:t>
            </a:r>
          </a:p>
          <a:p>
            <a:r>
              <a:rPr lang="en-US" b="1" dirty="0"/>
              <a:t>Stress Tolerance:</a:t>
            </a:r>
            <a:r>
              <a:rPr lang="en-US" dirty="0"/>
              <a:t> Metabolic flexibility allows plants to survive drought, temperature extremes, and poor soils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0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FFEB-0B6E-4FFC-8019-5F651834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Metabolic Pathways in Plants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Central Hub: Carbon Metabolism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4DF10-CF90-4493-BDE0-4732CEB9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pathways connect through common intermediates.</a:t>
            </a:r>
          </a:p>
          <a:p>
            <a:r>
              <a:rPr lang="en-US" b="1" dirty="0"/>
              <a:t>Glucose-6-P</a:t>
            </a:r>
            <a:r>
              <a:rPr lang="en-US" dirty="0"/>
              <a:t> can go to: glycolysis (energy), starch (storage), or pentose phosphate pathway (building blocks).</a:t>
            </a:r>
          </a:p>
          <a:p>
            <a:r>
              <a:rPr lang="en-US" b="1" dirty="0"/>
              <a:t>Pyruvate</a:t>
            </a:r>
            <a:r>
              <a:rPr lang="en-US" dirty="0"/>
              <a:t> can go to: Krebs cycle (energy), gluconeogenesis (sugar), or fatty acids (oils).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2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3431</Words>
  <Application>Microsoft Office PowerPoint</Application>
  <PresentationFormat>Widescreen</PresentationFormat>
  <Paragraphs>389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quote-cjk-patch</vt:lpstr>
      <vt:lpstr>Segoe UI</vt:lpstr>
      <vt:lpstr>Office Theme</vt:lpstr>
      <vt:lpstr>PowerPoint Presentation</vt:lpstr>
      <vt:lpstr>MODULE II: OVERVIEW </vt:lpstr>
      <vt:lpstr>PowerPoint Presentation</vt:lpstr>
      <vt:lpstr>Overview: Plant Metabolism &amp; Energy Systems </vt:lpstr>
      <vt:lpstr>Overview of Metabolic Pathways in Plants</vt:lpstr>
      <vt:lpstr>Overview of Metabolic Pathways in Plants The Three Functional Layers of Metabolism </vt:lpstr>
      <vt:lpstr>Overview of Metabolic Pathways in Plants  Key Interconnections for Horticulture:</vt:lpstr>
      <vt:lpstr>Overview of Metabolic Pathways in Plants  Why This Matters for Horticulturists:</vt:lpstr>
      <vt:lpstr>Overview of Metabolic Pathways in Plants The Central Hub: Carbon Metabolism</vt:lpstr>
      <vt:lpstr>Module II Roadmap: Where We're Going</vt:lpstr>
      <vt:lpstr>🍃 SECTION 2.1: PHOTOSYNTHESIS</vt:lpstr>
      <vt:lpstr>Photosynthesis Overview</vt:lpstr>
      <vt:lpstr> Light Reactions - Photosystems </vt:lpstr>
      <vt:lpstr>Light Reactions - Electron Flow (Z-scheme)</vt:lpstr>
      <vt:lpstr>ATP Synthesis - Chemiosmosis</vt:lpstr>
      <vt:lpstr>PRODUCTS OF LIGHT REACTIONS </vt:lpstr>
      <vt:lpstr>The Calvin Cycle - Overview</vt:lpstr>
      <vt:lpstr>RUBISCO: EARTH'S MOST ABUNDANT PROTEIN </vt:lpstr>
      <vt:lpstr>PowerPoint Presentation</vt:lpstr>
      <vt:lpstr>C3 vs C4 vs CAM PHOTOSYNTHESIS</vt:lpstr>
      <vt:lpstr>PowerPoint Presentation</vt:lpstr>
      <vt:lpstr>Sucrose Metabolism </vt:lpstr>
      <vt:lpstr>Sucrose biosynthesis in source leaves </vt:lpstr>
      <vt:lpstr>PowerPoint Presentation</vt:lpstr>
      <vt:lpstr>PowerPoint Presentation</vt:lpstr>
      <vt:lpstr>Source-sink dynamics</vt:lpstr>
      <vt:lpstr>PowerPoint Presentation</vt:lpstr>
      <vt:lpstr>Starch biosynthesis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Kranz Anatomy (C4 Plants)</vt:lpstr>
      <vt:lpstr>PowerPoint Presentation</vt:lpstr>
      <vt:lpstr>Cellular Respiration Overview</vt:lpstr>
      <vt:lpstr>Glycolysis - BREAKING DOWN GLUCOSE</vt:lpstr>
      <vt:lpstr>2.2.2 The Krebs Cycle (Completing Oxidation)</vt:lpstr>
      <vt:lpstr>2.2.3 &amp; 2.2.4 Electron Transport Chain (ETC) &amp; Oxidative Phosphorylation</vt:lpstr>
      <vt:lpstr>2.2.5 &amp; 2.2.6 Respiration in Horticulture: Storage Life &amp; Chilling Injury </vt:lpstr>
      <vt:lpstr>Section 3: Translocation &amp; Partitioning</vt:lpstr>
      <vt:lpstr>3.1 &amp; 3.2 Phloem Structure: Sieve Elements &amp; Companion Cells </vt:lpstr>
      <vt:lpstr>3.3 &amp; 3.4 Assimilate Partitioning: Source-Sink Dynamics &amp; Transport Sugars</vt:lpstr>
      <vt:lpstr>3.5 &amp; 3.6 Starch Structure &amp; Its Role in Storage </vt:lpstr>
      <vt:lpstr>PowerPoint Presentation</vt:lpstr>
      <vt:lpstr>4.1 &amp; 4.2 Nitrogen Assimilation: Nitrate Reduction &amp; GS-GOGAT </vt:lpstr>
      <vt:lpstr>4.3 &amp; 4.4 Biological Nitrogen Fixation: Rhizobia &amp; Nodules</vt:lpstr>
      <vt:lpstr>4.5 &amp; 4.6 Lipid Synthesis: Fatty Acids, Triglycerides &amp; Oil Bodies</vt:lpstr>
      <vt:lpstr>4.9 &amp; 4.10 Practical Applications: Fertilizer Management &amp; Oil Quality</vt:lpstr>
      <vt:lpstr>Discussion &amp; Review</vt:lpstr>
      <vt:lpstr>Chloroplast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Mitiku Muanenda</dc:creator>
  <cp:lastModifiedBy>Mitiku Muanenda</cp:lastModifiedBy>
  <cp:revision>60</cp:revision>
  <dcterms:created xsi:type="dcterms:W3CDTF">2026-03-13T14:54:12Z</dcterms:created>
  <dcterms:modified xsi:type="dcterms:W3CDTF">2026-04-02T06:03:21Z</dcterms:modified>
</cp:coreProperties>
</file>